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391" r:id="rId4"/>
    <p:sldId id="392" r:id="rId5"/>
    <p:sldId id="393" r:id="rId6"/>
    <p:sldId id="360" r:id="rId7"/>
    <p:sldId id="397" r:id="rId8"/>
    <p:sldId id="361" r:id="rId9"/>
    <p:sldId id="394" r:id="rId10"/>
    <p:sldId id="395" r:id="rId11"/>
    <p:sldId id="396" r:id="rId12"/>
    <p:sldId id="378" r:id="rId13"/>
    <p:sldId id="379" r:id="rId14"/>
    <p:sldId id="380" r:id="rId15"/>
    <p:sldId id="398" r:id="rId16"/>
    <p:sldId id="381" r:id="rId17"/>
    <p:sldId id="382" r:id="rId18"/>
    <p:sldId id="383" r:id="rId19"/>
    <p:sldId id="384" r:id="rId20"/>
    <p:sldId id="385" r:id="rId21"/>
    <p:sldId id="386" r:id="rId22"/>
    <p:sldId id="387" r:id="rId23"/>
    <p:sldId id="399" r:id="rId24"/>
    <p:sldId id="273" r:id="rId25"/>
    <p:sldId id="274" r:id="rId26"/>
    <p:sldId id="389" r:id="rId27"/>
    <p:sldId id="275" r:id="rId28"/>
    <p:sldId id="276" r:id="rId29"/>
    <p:sldId id="330" r:id="rId30"/>
    <p:sldId id="277" r:id="rId31"/>
    <p:sldId id="331" r:id="rId32"/>
    <p:sldId id="278" r:id="rId33"/>
    <p:sldId id="400" r:id="rId34"/>
    <p:sldId id="334" r:id="rId35"/>
    <p:sldId id="335" r:id="rId36"/>
    <p:sldId id="294" r:id="rId37"/>
    <p:sldId id="300" r:id="rId38"/>
    <p:sldId id="301" r:id="rId39"/>
    <p:sldId id="289" r:id="rId40"/>
    <p:sldId id="303" r:id="rId41"/>
    <p:sldId id="304" r:id="rId42"/>
    <p:sldId id="305" r:id="rId43"/>
    <p:sldId id="390" r:id="rId44"/>
    <p:sldId id="306" r:id="rId45"/>
    <p:sldId id="307" r:id="rId46"/>
    <p:sldId id="308" r:id="rId47"/>
    <p:sldId id="309" r:id="rId48"/>
    <p:sldId id="310" r:id="rId49"/>
    <p:sldId id="311" r:id="rId50"/>
    <p:sldId id="312" r:id="rId51"/>
    <p:sldId id="351" r:id="rId52"/>
    <p:sldId id="352" r:id="rId53"/>
    <p:sldId id="353" r:id="rId54"/>
    <p:sldId id="313" r:id="rId55"/>
    <p:sldId id="314" r:id="rId56"/>
    <p:sldId id="315" r:id="rId57"/>
    <p:sldId id="358" r:id="rId58"/>
    <p:sldId id="401" r:id="rId59"/>
    <p:sldId id="279" r:id="rId6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557" autoAdjust="0"/>
    <p:restoredTop sz="94660"/>
  </p:normalViewPr>
  <p:slideViewPr>
    <p:cSldViewPr>
      <p:cViewPr varScale="1">
        <p:scale>
          <a:sx n="77" d="100"/>
          <a:sy n="77" d="100"/>
        </p:scale>
        <p:origin x="77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52607D-129A-B77D-5507-2C237913E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56D617F-A8D9-7513-2BB2-B58A820E3E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latin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768816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84DCB7-2814-2351-8420-50ED4D89E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967342D-D48E-6A4B-C1AF-84FA061250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60BDBB-3D87-0821-693B-9532041E9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AC7E-5979-4D0B-927C-3ED913D5B8EF}" type="datetimeFigureOut">
              <a:rPr lang="ru-RU" smtClean="0"/>
              <a:t>08.04.2025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E0BA40-723B-6D34-9007-FD4D32206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C2DCF7-E693-B642-041D-F65454F1C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43D66-E329-4613-BA7F-E64A5A47B4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2733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86A609D-48ED-2F02-12F3-D3EAE175DA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1AF92B3-41EC-CD40-C370-081F23889A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57DCFC-DF4C-A06A-5510-8B6E7AA84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AC7E-5979-4D0B-927C-3ED913D5B8EF}" type="datetimeFigureOut">
              <a:rPr lang="ru-RU" smtClean="0"/>
              <a:t>08.04.2025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65ABB1-D3EB-28ED-4399-7F16060B3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6CE898-D81A-BD4E-77ED-FB36CD31B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43D66-E329-4613-BA7F-E64A5A47B4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1186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F34FC6-58F7-9D50-90B7-86562651C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3595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9504DACC-5353-CC50-7E3D-B6D9F8C6B1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484784"/>
            <a:ext cx="10515600" cy="4823941"/>
          </a:xfrm>
        </p:spPr>
        <p:txBody>
          <a:bodyPr/>
          <a:lstStyle>
            <a:lvl1pPr>
              <a:defRPr sz="2400">
                <a:latin typeface="Times New Roman" panose="02020603050405020304" pitchFamily="18" charset="0"/>
              </a:defRPr>
            </a:lvl1pPr>
            <a:lvl2pPr>
              <a:defRPr sz="2000">
                <a:latin typeface="Times New Roman" panose="02020603050405020304" pitchFamily="18" charset="0"/>
              </a:defRPr>
            </a:lvl2pPr>
            <a:lvl3pPr>
              <a:defRPr sz="1800">
                <a:latin typeface="Times New Roman" panose="02020603050405020304" pitchFamily="18" charset="0"/>
              </a:defRPr>
            </a:lvl3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D1067FEE-1A64-8555-9C55-7F524614B64D}"/>
              </a:ext>
            </a:extLst>
          </p:cNvPr>
          <p:cNvCxnSpPr/>
          <p:nvPr userDrawn="1"/>
        </p:nvCxnSpPr>
        <p:spPr>
          <a:xfrm>
            <a:off x="838200" y="1196752"/>
            <a:ext cx="10515600" cy="0"/>
          </a:xfrm>
          <a:prstGeom prst="line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464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0CD1B0-AB66-BEDE-B9C4-6D466E086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C815E34-441E-A8E8-155B-39A344703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C6D16B-925E-203B-B158-7D489412F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AC7E-5979-4D0B-927C-3ED913D5B8EF}" type="datetimeFigureOut">
              <a:rPr lang="ru-RU" smtClean="0"/>
              <a:t>08.04.2025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B9292F-C074-A792-FE41-B57476400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3E8693-CA9A-FE08-F031-A01C553E8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43D66-E329-4613-BA7F-E64A5A47B4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8771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5AC93B-C55D-12D1-8227-988DAA722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B00258-A9E5-E61A-8539-4D402F39EB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F0B1DE0-3888-F8F1-7FC7-6B56E66D8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9E54F28-98BC-6F4E-AFB5-DABA9881A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AC7E-5979-4D0B-927C-3ED913D5B8EF}" type="datetimeFigureOut">
              <a:rPr lang="ru-RU" smtClean="0"/>
              <a:t>08.04.2025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6A6B94-400F-866A-3154-DAB94E0E3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67FB7A-D69B-ED70-D84B-8266C6D4D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43D66-E329-4613-BA7F-E64A5A47B4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0428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5EF424-5FAE-1726-F539-24CD07656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F53570-C8C0-B472-67CF-884BF9651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A7C21B9-E075-C03E-E3C5-3B04EADCE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DD70CD4-4A94-7A3D-7894-012B463F9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7FEEC2D-B664-32C7-5A1B-3F7F479DF7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A10E5D7-3479-3561-0640-D66934E43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AC7E-5979-4D0B-927C-3ED913D5B8EF}" type="datetimeFigureOut">
              <a:rPr lang="ru-RU" smtClean="0"/>
              <a:t>08.04.2025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E2BCFA9-B59A-BC52-893F-03BF7491A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33C2418-D3EF-5A08-B9CD-676AC3876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43D66-E329-4613-BA7F-E64A5A47B4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149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BA735E-5BBE-9602-965B-7300F032A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989812C-74C5-DFA3-AAE9-24ECE0BB5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AC7E-5979-4D0B-927C-3ED913D5B8EF}" type="datetimeFigureOut">
              <a:rPr lang="ru-RU" smtClean="0"/>
              <a:t>08.04.2025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AC7F180-2AC0-CF85-5CBD-41B135727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2CC6254-C041-5F9C-C05E-B8066634C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43D66-E329-4613-BA7F-E64A5A47B4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1904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2B33CFA-0244-CB66-9326-EFD54BB43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AC7E-5979-4D0B-927C-3ED913D5B8EF}" type="datetimeFigureOut">
              <a:rPr lang="ru-RU" smtClean="0"/>
              <a:t>08.04.2025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D5678B0-1819-0BD4-A6F8-5274F376A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4780FC1-CD09-BC4C-F873-066B792CD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43D66-E329-4613-BA7F-E64A5A47B4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192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073942-9793-C319-8441-AC7E014AA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82D8F0-8E99-5DD1-2FAC-51507C486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0E5EDCC-3357-2DC1-FAEF-E39E662A55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C0F8BC6-CF32-0CDC-5A5B-BA232F365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AC7E-5979-4D0B-927C-3ED913D5B8EF}" type="datetimeFigureOut">
              <a:rPr lang="ru-RU" smtClean="0"/>
              <a:t>08.04.2025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EA74635-1AD1-4836-F8B7-881991DE1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3CF8629-9C73-F0AD-8E11-058D72A4C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43D66-E329-4613-BA7F-E64A5A47B4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0950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FEEE75-5824-B6B3-4D59-3F46317F2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Times New Roman" panose="02020603050405020304" pitchFamily="18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C72BC12-C037-4CA0-F112-E4370A2BC8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16A6E18-A9BE-4641-C130-132ABCE989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5DA1D4-DEAA-36E5-EFF0-650D8654D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BAC7E-5979-4D0B-927C-3ED913D5B8EF}" type="datetimeFigureOut">
              <a:rPr lang="ru-RU" smtClean="0"/>
              <a:t>08.04.2025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42FF97C-9116-BB96-B74B-F11BC95BF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F3CC285-72FE-9794-B793-0B93D1D35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843D66-E329-4613-BA7F-E64A5A47B4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2157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6FE122-D6CB-78AD-86D5-1288D7FCF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4AD38ED-D67F-A16A-FC55-D44E3F4EC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10D65D-640E-D3CC-B7BD-14E5709B75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FBAC7E-5979-4D0B-927C-3ED913D5B8EF}" type="datetimeFigureOut">
              <a:rPr lang="ru-RU" smtClean="0"/>
              <a:t>08.04.2025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F3F057-493E-DDA2-3395-4CFE7BBB9D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C7BF2F-3046-DA57-1E5E-6F4509C79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843D66-E329-4613-BA7F-E64A5A47B4E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5747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anguagesquad.com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7-minute-languages.com/ru/%D1%83%D1%87%D0%B8%D1%82%D1%8C-%D0%B1%D0%B0%D1%81%D0%BA%D1%81%D0%BA%D0%B8%D0%B9/" TargetMode="External"/><Relationship Id="rId2" Type="http://schemas.openxmlformats.org/officeDocument/2006/relationships/hyperlink" Target="https://nordvind.ucoz.net/library/Linguistics/teach-ys-books/euskara.pdf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://homepages.tversu.ru/~ips/NonIndoeuropean.htm" TargetMode="External"/><Relationship Id="rId2" Type="http://schemas.openxmlformats.org/officeDocument/2006/relationships/hyperlink" Target="http://homepages.tversu.ru/~ips/Indoeuropean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omepages.tversu.ru/~ips/GramOnline.ht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809336-BFE0-641B-02AB-2F72B3823D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65" y="818984"/>
            <a:ext cx="6596245" cy="3268520"/>
          </a:xfrm>
        </p:spPr>
        <p:txBody>
          <a:bodyPr>
            <a:normAutofit/>
          </a:bodyPr>
          <a:lstStyle/>
          <a:p>
            <a:pPr algn="r"/>
            <a:r>
              <a:rPr lang="ru-RU" sz="48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Типологический метод в лингвистике</a:t>
            </a:r>
            <a:endParaRPr lang="ru-RU" sz="4800" dirty="0">
              <a:solidFill>
                <a:srgbClr val="FFFFFF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7A7009-CC40-2B87-101B-B31ECB5A8531}"/>
              </a:ext>
            </a:extLst>
          </p:cNvPr>
          <p:cNvSpPr txBox="1"/>
          <p:nvPr/>
        </p:nvSpPr>
        <p:spPr>
          <a:xfrm>
            <a:off x="1271464" y="5013176"/>
            <a:ext cx="482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Продолжение</a:t>
            </a:r>
          </a:p>
        </p:txBody>
      </p:sp>
    </p:spTree>
    <p:extLst>
      <p:ext uri="{BB962C8B-B14F-4D97-AF65-F5344CB8AC3E}">
        <p14:creationId xmlns:p14="http://schemas.microsoft.com/office/powerpoint/2010/main" val="3951190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6E2424-C324-9C08-325C-F1123A3DD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Корреляции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4D95A37-2E9B-9585-7A7B-006A73393E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по твердости – мягкости: [б] – [б’] </a:t>
            </a:r>
          </a:p>
          <a:p>
            <a:pPr marL="0" indent="0">
              <a:buNone/>
            </a:pPr>
            <a:r>
              <a:rPr lang="ru-RU" dirty="0"/>
              <a:t>по звонкости – глухости: [б] – [п] </a:t>
            </a:r>
          </a:p>
          <a:p>
            <a:pPr marL="0" indent="0">
              <a:buNone/>
            </a:pPr>
            <a:r>
              <a:rPr lang="ru-RU" dirty="0"/>
              <a:t>по </a:t>
            </a:r>
            <a:r>
              <a:rPr lang="ru-RU" dirty="0" err="1"/>
              <a:t>назальности</a:t>
            </a:r>
            <a:r>
              <a:rPr lang="ru-RU" dirty="0"/>
              <a:t> – </a:t>
            </a:r>
            <a:r>
              <a:rPr lang="ru-RU" dirty="0" err="1"/>
              <a:t>неназальности</a:t>
            </a:r>
            <a:r>
              <a:rPr lang="ru-RU" dirty="0"/>
              <a:t>: [б] – [м]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Нейтрализация – снятие признака, отличающего одну фонему от другой в бинарной оппозиции: </a:t>
            </a:r>
          </a:p>
          <a:p>
            <a:pPr marL="0" indent="0">
              <a:buNone/>
            </a:pPr>
            <a:r>
              <a:rPr lang="ru-RU" dirty="0"/>
              <a:t>нейтрализация конечного звонкого согласного в немецком - ее отсутствие в английском, французском: </a:t>
            </a:r>
          </a:p>
          <a:p>
            <a:pPr marL="0" indent="0">
              <a:buNone/>
            </a:pPr>
            <a:r>
              <a:rPr lang="ru-RU" dirty="0" err="1"/>
              <a:t>heben</a:t>
            </a:r>
            <a:r>
              <a:rPr lang="ru-RU" dirty="0"/>
              <a:t> – </a:t>
            </a:r>
            <a:r>
              <a:rPr lang="ru-RU" dirty="0" err="1"/>
              <a:t>hob</a:t>
            </a:r>
            <a:r>
              <a:rPr lang="ru-RU" dirty="0"/>
              <a:t> [</a:t>
            </a:r>
            <a:r>
              <a:rPr lang="ru-RU" dirty="0" err="1"/>
              <a:t>ho:p</a:t>
            </a:r>
            <a:r>
              <a:rPr lang="ru-RU" dirty="0"/>
              <a:t>]; луга – луг [лук].</a:t>
            </a:r>
          </a:p>
        </p:txBody>
      </p:sp>
    </p:spTree>
    <p:extLst>
      <p:ext uri="{BB962C8B-B14F-4D97-AF65-F5344CB8AC3E}">
        <p14:creationId xmlns:p14="http://schemas.microsoft.com/office/powerpoint/2010/main" val="3587408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0D0189-D5AC-8B75-3AC3-344C02A4F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Дифференциальные признаки фонем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C355C66-969D-0E8E-4F8C-E5E3AE7684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484785"/>
            <a:ext cx="10515600" cy="543596"/>
          </a:xfrm>
        </p:spPr>
        <p:txBody>
          <a:bodyPr/>
          <a:lstStyle/>
          <a:p>
            <a:r>
              <a:rPr lang="ru-RU" dirty="0"/>
              <a:t> 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41B574CC-D77A-26D2-01DA-4A28E37EF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860820"/>
              </p:ext>
            </p:extLst>
          </p:nvPr>
        </p:nvGraphicFramePr>
        <p:xfrm>
          <a:off x="2135560" y="2132856"/>
          <a:ext cx="81280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8117780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760824623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algn="ctr"/>
                      <a:r>
                        <a:rPr lang="ru-RU" sz="2400" dirty="0"/>
                        <a:t>[т]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/>
                        <a:t>[</a:t>
                      </a:r>
                      <a:r>
                        <a:rPr lang="en-US" sz="2400" dirty="0"/>
                        <a:t>t]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271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dirty="0"/>
                        <a:t>согласный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согласный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711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dirty="0"/>
                        <a:t>дентальный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альвеолярный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1443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dirty="0"/>
                        <a:t>смычный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смычный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384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2400" dirty="0"/>
                        <a:t>неносовой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неносовой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920315"/>
                  </a:ext>
                </a:extLst>
              </a:tr>
              <a:tr h="316840">
                <a:tc>
                  <a:txBody>
                    <a:bodyPr/>
                    <a:lstStyle/>
                    <a:p>
                      <a:r>
                        <a:rPr lang="ru-RU" sz="2400" dirty="0"/>
                        <a:t>шумный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шумный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9952237"/>
                  </a:ext>
                </a:extLst>
              </a:tr>
              <a:tr h="316840">
                <a:tc>
                  <a:txBody>
                    <a:bodyPr/>
                    <a:lstStyle/>
                    <a:p>
                      <a:r>
                        <a:rPr lang="ru-RU" sz="2400" dirty="0"/>
                        <a:t>Глухой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глухой с аспирацией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7390438"/>
                  </a:ext>
                </a:extLst>
              </a:tr>
              <a:tr h="316840">
                <a:tc>
                  <a:txBody>
                    <a:bodyPr/>
                    <a:lstStyle/>
                    <a:p>
                      <a:r>
                        <a:rPr lang="ru-RU" sz="2400" dirty="0"/>
                        <a:t>непалатальный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dirty="0"/>
                        <a:t>непалатальный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1699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7814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544AD8-140F-145A-023A-84B55F7C1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Типы звуковых цепей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049F23F-D6CD-6D60-1074-3757ADE389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1484784"/>
            <a:ext cx="10874424" cy="4823941"/>
          </a:xfrm>
        </p:spPr>
        <p:txBody>
          <a:bodyPr>
            <a:normAutofit/>
          </a:bodyPr>
          <a:lstStyle/>
          <a:p>
            <a:r>
              <a:rPr lang="ru-RU" dirty="0"/>
              <a:t>частотность и характерные цепочки звуков в границах слога</a:t>
            </a:r>
          </a:p>
          <a:p>
            <a:pPr marL="0" indent="0">
              <a:buNone/>
            </a:pPr>
            <a:r>
              <a:rPr lang="ru-RU" dirty="0"/>
              <a:t>В сборнике Даля «Пословицы русского народа» (1861—1862) есть такая приговорка: Штуки-шпеки. </a:t>
            </a:r>
            <a:r>
              <a:rPr lang="ru-RU" dirty="0" err="1"/>
              <a:t>Немецки</a:t>
            </a:r>
            <a:r>
              <a:rPr lang="ru-RU" dirty="0"/>
              <a:t> человеки.</a:t>
            </a:r>
          </a:p>
          <a:p>
            <a:r>
              <a:rPr lang="ru-RU" dirty="0"/>
              <a:t>ограничения в составе «разрешенных» моделей слоговых структур. Это означает, что слоги образуют не любые комбинации звуков (гласного и одного или нескольких согласных), а некоторые определенные последовательности звуков.</a:t>
            </a:r>
          </a:p>
          <a:p>
            <a:pPr marL="0" indent="0">
              <a:buNone/>
            </a:pPr>
            <a:r>
              <a:rPr lang="ru-RU" dirty="0"/>
              <a:t>В шведском языке в закрытых слогах между гласным и следующим за ним согласным обязательны своеобразные «компенсаторные» отношения: за кратким гласным следует долгий согласный, а за долгим гласным — краткий согласный.</a:t>
            </a:r>
          </a:p>
          <a:p>
            <a:r>
              <a:rPr lang="ru-RU" dirty="0"/>
              <a:t>недопустимые сочетания звуков, «запрещенные» фонетическим строем языка</a:t>
            </a:r>
          </a:p>
        </p:txBody>
      </p:sp>
    </p:spTree>
    <p:extLst>
      <p:ext uri="{BB962C8B-B14F-4D97-AF65-F5344CB8AC3E}">
        <p14:creationId xmlns:p14="http://schemas.microsoft.com/office/powerpoint/2010/main" val="88466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F601D1-02CE-D06A-18E3-1B6B531CD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Слоговые и неслоговые (фонемные) языки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91B5F8D-787D-438F-0E64-08D8C6E0F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В слоговых языках минимальной смыслоразличительной единицей является не фонема, а слог (такой слог называют </a:t>
            </a:r>
            <a:r>
              <a:rPr lang="ru-RU" dirty="0" err="1"/>
              <a:t>силлабофонемой</a:t>
            </a:r>
            <a:r>
              <a:rPr lang="ru-RU" dirty="0"/>
              <a:t>), при этом каждая </a:t>
            </a:r>
            <a:r>
              <a:rPr lang="ru-RU" dirty="0" err="1"/>
              <a:t>силлабофонема</a:t>
            </a:r>
            <a:r>
              <a:rPr lang="ru-RU" dirty="0"/>
              <a:t> — это звуковая оболочка морфемы или </a:t>
            </a:r>
            <a:r>
              <a:rPr lang="ru-RU" dirty="0" err="1"/>
              <a:t>одноморфемного</a:t>
            </a:r>
            <a:r>
              <a:rPr lang="ru-RU" dirty="0"/>
              <a:t> слова</a:t>
            </a:r>
          </a:p>
          <a:p>
            <a:pPr marL="0" indent="0">
              <a:buNone/>
            </a:pPr>
            <a:r>
              <a:rPr lang="ru-RU" dirty="0"/>
              <a:t>В </a:t>
            </a:r>
            <a:r>
              <a:rPr lang="ru-RU" dirty="0" err="1"/>
              <a:t>пунтухуа</a:t>
            </a:r>
            <a:r>
              <a:rPr lang="ru-RU" dirty="0"/>
              <a:t> все слоги построены по модели «</a:t>
            </a:r>
            <a:r>
              <a:rPr lang="ru-RU" dirty="0" err="1"/>
              <a:t>согласный+гласный</a:t>
            </a:r>
            <a:r>
              <a:rPr lang="ru-RU" dirty="0"/>
              <a:t> (монофтонг, дифтонг или трифтонг)», причем сочетания согласных невозможны. Поэтому общее количество допустимых комбинаций согласного начала слога и его гласного конца ограничено: насчитывается около 400 слогов, различающихся по звуковому составу.</a:t>
            </a:r>
          </a:p>
          <a:p>
            <a:pPr marL="0" indent="0">
              <a:buNone/>
            </a:pPr>
            <a:r>
              <a:rPr lang="ru-RU" dirty="0"/>
              <a:t>Отсюда смыслоразличительное (фонологическое) использование слоговой интонации. Четыре разных тона (в качестве обязательных характеристик китайского слога) увеличивают количество слогов-морфем до 1324 единиц. Из этого исходного семантического материала строятся сложные слова (двух- или </a:t>
            </a:r>
            <a:r>
              <a:rPr lang="ru-RU" dirty="0" err="1"/>
              <a:t>трехморфемные</a:t>
            </a:r>
            <a:r>
              <a:rPr lang="ru-RU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634074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F601D1-02CE-D06A-18E3-1B6B531CD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Слоговые и неслоговые (фонемные) языки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91B5F8D-787D-438F-0E64-08D8C6E0F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В неслоговых языках (т.е. в языках, где основной смыслоразличительной единицей является фонема , а не слог ) звуковые цепи, а также количество допустимых моделей слогов, более разнообразны</a:t>
            </a:r>
          </a:p>
          <a:p>
            <a:pPr marL="0" indent="0">
              <a:buNone/>
            </a:pPr>
            <a:r>
              <a:rPr lang="ru-RU" dirty="0"/>
              <a:t>В современных славянских языках слоговые структуры достаточно разнообразны (возможны слоги с нисходяще-восходящей звучностью, ср. мхом, ржавь).</a:t>
            </a:r>
          </a:p>
          <a:p>
            <a:pPr marL="0" indent="0">
              <a:buNone/>
            </a:pPr>
            <a:r>
              <a:rPr lang="ru-RU" dirty="0"/>
              <a:t>Современный русский язык иногда называют в ряду тех немногих языков, в которых вообще отсутствуют фонологические признаки слога. </a:t>
            </a:r>
          </a:p>
          <a:p>
            <a:pPr marL="0" indent="0">
              <a:buNone/>
            </a:pPr>
            <a:r>
              <a:rPr lang="ru-RU" dirty="0"/>
              <a:t>С этим, в частности, связаны столь обычные затруднения школьников при разделении слова на слоги (мок-</a:t>
            </a:r>
            <a:r>
              <a:rPr lang="ru-RU" dirty="0" err="1"/>
              <a:t>рый</a:t>
            </a:r>
            <a:r>
              <a:rPr lang="ru-RU" dirty="0"/>
              <a:t> или </a:t>
            </a:r>
            <a:r>
              <a:rPr lang="ru-RU" dirty="0" err="1"/>
              <a:t>мо-крый</a:t>
            </a:r>
            <a:r>
              <a:rPr lang="ru-RU" dirty="0"/>
              <a:t>): говорящие во многих случаях не чувствуют границы между слогами.</a:t>
            </a:r>
          </a:p>
        </p:txBody>
      </p:sp>
    </p:spTree>
    <p:extLst>
      <p:ext uri="{BB962C8B-B14F-4D97-AF65-F5344CB8AC3E}">
        <p14:creationId xmlns:p14="http://schemas.microsoft.com/office/powerpoint/2010/main" val="1593107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4A96DE-4A22-2B58-4F39-92475A1CF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Правила деления на слоги?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A81F7CC-2EE0-6034-EF8D-C3D395549A0C}"/>
              </a:ext>
            </a:extLst>
          </p:cNvPr>
          <p:cNvSpPr/>
          <p:nvPr/>
        </p:nvSpPr>
        <p:spPr>
          <a:xfrm>
            <a:off x="838200" y="1556792"/>
            <a:ext cx="10515600" cy="46085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ru-RU" sz="2000" dirty="0">
                <a:latin typeface="+mj-lt"/>
              </a:rPr>
              <a:t>Слоги делятся по восходящей звучности. Каждый звук имеет звучность от 1 до 4: 4 — гласные, 3 — сонорные, 2 — шумные звонкие, 1 — шумные глухие. Конец слога должен быть с максимальной звучностью (цифра 4): ко-ле-со (14-34-14), ко-</a:t>
            </a:r>
            <a:r>
              <a:rPr lang="ru-RU" sz="2000" dirty="0" err="1">
                <a:latin typeface="+mj-lt"/>
              </a:rPr>
              <a:t>мпью</a:t>
            </a:r>
            <a:r>
              <a:rPr lang="ru-RU" sz="2000" dirty="0">
                <a:latin typeface="+mj-lt"/>
              </a:rPr>
              <a:t>-тер (14-31 4-143).</a:t>
            </a:r>
          </a:p>
          <a:p>
            <a:endParaRPr lang="ru-RU" sz="2000" dirty="0">
              <a:latin typeface="+mj-lt"/>
            </a:endParaRPr>
          </a:p>
          <a:p>
            <a:r>
              <a:rPr lang="ru-RU" sz="2000" dirty="0">
                <a:latin typeface="+mj-lt"/>
              </a:rPr>
              <a:t>Для сонорных есть правила.</a:t>
            </a:r>
          </a:p>
          <a:p>
            <a:pPr marL="0" indent="0">
              <a:buNone/>
            </a:pPr>
            <a:endParaRPr lang="ru-RU" sz="2000" dirty="0">
              <a:latin typeface="+mj-lt"/>
            </a:endParaRPr>
          </a:p>
          <a:p>
            <a:pPr marL="0" indent="0">
              <a:buNone/>
            </a:pPr>
            <a:r>
              <a:rPr lang="ru-RU" sz="2000" dirty="0">
                <a:latin typeface="+mj-lt"/>
              </a:rPr>
              <a:t>Сонорные между гласными относят к следующему слогу: ка-</a:t>
            </a:r>
            <a:r>
              <a:rPr lang="ru-RU" sz="2000" dirty="0" err="1">
                <a:latin typeface="+mj-lt"/>
              </a:rPr>
              <a:t>рман</a:t>
            </a:r>
            <a:r>
              <a:rPr lang="ru-RU" sz="2000" dirty="0">
                <a:latin typeface="+mj-lt"/>
              </a:rPr>
              <a:t> (14-3343). Допускается вариант: кар-ман (ошибки не будет).</a:t>
            </a:r>
          </a:p>
          <a:p>
            <a:pPr marL="0" indent="0">
              <a:buNone/>
            </a:pPr>
            <a:endParaRPr lang="ru-RU" sz="2000" dirty="0">
              <a:latin typeface="+mj-lt"/>
            </a:endParaRPr>
          </a:p>
          <a:p>
            <a:pPr marL="0" indent="0">
              <a:buNone/>
            </a:pPr>
            <a:r>
              <a:rPr lang="ru-RU" sz="2000" dirty="0">
                <a:latin typeface="+mj-lt"/>
              </a:rPr>
              <a:t>Если есть сочетание сонорного и шумного, то раздел ставится между ними: пар-та (143-14).</a:t>
            </a:r>
          </a:p>
          <a:p>
            <a:endParaRPr lang="ru-RU" sz="2000" dirty="0">
              <a:latin typeface="+mj-lt"/>
            </a:endParaRPr>
          </a:p>
          <a:p>
            <a:r>
              <a:rPr lang="ru-RU" sz="2000" dirty="0">
                <a:latin typeface="+mj-lt"/>
              </a:rPr>
              <a:t>Й всегда остается с предыдущим слогом: тай-на (143-34).</a:t>
            </a:r>
          </a:p>
        </p:txBody>
      </p:sp>
    </p:spTree>
    <p:extLst>
      <p:ext uri="{BB962C8B-B14F-4D97-AF65-F5344CB8AC3E}">
        <p14:creationId xmlns:p14="http://schemas.microsoft.com/office/powerpoint/2010/main" val="996102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F601D1-02CE-D06A-18E3-1B6B531CD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Тонические и атональные языки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91B5F8D-787D-438F-0E64-08D8C6E0F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Просодия слова определяется ударением , а просодия предложения (высказывания, фразы) — интонацией </a:t>
            </a:r>
          </a:p>
          <a:p>
            <a:pPr marL="0" indent="0">
              <a:buNone/>
            </a:pPr>
            <a:r>
              <a:rPr lang="ru-RU" dirty="0"/>
              <a:t>При </a:t>
            </a:r>
            <a:r>
              <a:rPr lang="ru-RU" b="1" dirty="0"/>
              <a:t>тоническом</a:t>
            </a:r>
            <a:r>
              <a:rPr lang="ru-RU" dirty="0"/>
              <a:t> ударении (варианты термина: музыкальное, мелодическое ударение; в некоторых лингвистических традициях его называют также хроматическим, т.е. 'цветным') </a:t>
            </a:r>
            <a:r>
              <a:rPr lang="ru-RU" b="1" dirty="0"/>
              <a:t>ударный звук </a:t>
            </a:r>
            <a:r>
              <a:rPr lang="ru-RU" dirty="0"/>
              <a:t>выделяется (по сравнению с неударным) </a:t>
            </a:r>
            <a:r>
              <a:rPr lang="ru-RU" b="1" dirty="0"/>
              <a:t>повышением или понижением тона</a:t>
            </a:r>
            <a:r>
              <a:rPr lang="ru-RU" dirty="0"/>
              <a:t>, т.е. основной высоты в звучании данного гласного. </a:t>
            </a:r>
          </a:p>
          <a:p>
            <a:pPr marL="0" indent="0">
              <a:buNone/>
            </a:pPr>
            <a:r>
              <a:rPr lang="ru-RU" dirty="0"/>
              <a:t>Тонические языки:  </a:t>
            </a:r>
          </a:p>
          <a:p>
            <a:pPr marL="0" indent="0">
              <a:buNone/>
            </a:pPr>
            <a:r>
              <a:rPr lang="ru-RU" dirty="0"/>
              <a:t>во-первых, все слоговые языки (т.е. языки, где в качестве минимальной смыслоразличительной единицы выступает слог, а не фонема); </a:t>
            </a:r>
          </a:p>
          <a:p>
            <a:pPr marL="0" indent="0">
              <a:buNone/>
            </a:pPr>
            <a:r>
              <a:rPr lang="ru-RU" dirty="0"/>
              <a:t>во-вторых, многие неслоговые языки: древнегреческий, старославянский, балтийские (литовский, латышский), сербский, хорватский, скандинавские (шведский, норвежский и отчасти датский) и др.</a:t>
            </a:r>
          </a:p>
        </p:txBody>
      </p:sp>
    </p:spTree>
    <p:extLst>
      <p:ext uri="{BB962C8B-B14F-4D97-AF65-F5344CB8AC3E}">
        <p14:creationId xmlns:p14="http://schemas.microsoft.com/office/powerpoint/2010/main" val="3236963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F601D1-02CE-D06A-18E3-1B6B531CD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Тонические и атональные языки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91B5F8D-787D-438F-0E64-08D8C6E0F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При </a:t>
            </a:r>
            <a:r>
              <a:rPr lang="ru-RU" b="1" dirty="0"/>
              <a:t>динамическом</a:t>
            </a:r>
            <a:r>
              <a:rPr lang="ru-RU" dirty="0"/>
              <a:t> ударении (варианты термина: выдыхательное, экспираторное, силовое ударение) </a:t>
            </a:r>
            <a:r>
              <a:rPr lang="ru-RU" b="1" dirty="0"/>
              <a:t>ударный звук </a:t>
            </a:r>
            <a:r>
              <a:rPr lang="ru-RU" dirty="0"/>
              <a:t>выделяется (по сравнению с неударным) </a:t>
            </a:r>
            <a:r>
              <a:rPr lang="ru-RU" b="1" dirty="0"/>
              <a:t>большим напором </a:t>
            </a:r>
            <a:r>
              <a:rPr lang="ru-RU" dirty="0"/>
              <a:t>выдыхаемой воздушной струи и большей </a:t>
            </a:r>
            <a:r>
              <a:rPr lang="ru-RU" b="1" dirty="0"/>
              <a:t>мускульной напряженностью </a:t>
            </a:r>
            <a:r>
              <a:rPr lang="ru-RU" dirty="0"/>
              <a:t>в артикуляции ударного слога. </a:t>
            </a:r>
          </a:p>
          <a:p>
            <a:pPr marL="0" indent="0">
              <a:buNone/>
            </a:pPr>
            <a:r>
              <a:rPr lang="ru-RU" dirty="0"/>
              <a:t>К атоническим языкам (т.е. языкам с динамическим ударением) относятся романские языки, английский, немецкий, большинство славянских (исключая сербский, хорватский и отчасти словенский</a:t>
            </a:r>
          </a:p>
        </p:txBody>
      </p:sp>
      <p:pic>
        <p:nvPicPr>
          <p:cNvPr id="4" name="сербски язык">
            <a:hlinkClick r:id="" action="ppaction://media"/>
            <a:extLst>
              <a:ext uri="{FF2B5EF4-FFF2-40B4-BE49-F238E27FC236}">
                <a16:creationId xmlns:a16="http://schemas.microsoft.com/office/drawing/2014/main" id="{2CF54837-3FF6-7D9E-FD58-25499DE9A6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5440" y="4509120"/>
            <a:ext cx="487363" cy="487363"/>
          </a:xfrm>
          <a:prstGeom prst="rect">
            <a:avLst/>
          </a:prstGeom>
        </p:spPr>
      </p:pic>
      <p:pic>
        <p:nvPicPr>
          <p:cNvPr id="6" name="chinese text">
            <a:hlinkClick r:id="" action="ppaction://media"/>
            <a:extLst>
              <a:ext uri="{FF2B5EF4-FFF2-40B4-BE49-F238E27FC236}">
                <a16:creationId xmlns:a16="http://schemas.microsoft.com/office/drawing/2014/main" id="{EE9E5938-FCB8-522D-4EFE-454758473EB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60938" y="450911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145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0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4217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4A426A-A789-72D0-C4C2-F50902545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Морфологическая типология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5A8EC50-0A67-7453-B72D-4BADBC5FFC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способы выражения грамматических значений </a:t>
            </a:r>
          </a:p>
          <a:p>
            <a:r>
              <a:rPr lang="ru-RU" dirty="0"/>
              <a:t>характер соединения морфем в слове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Аналитические и синтетические языки</a:t>
            </a:r>
          </a:p>
          <a:p>
            <a:pPr marL="0" indent="0">
              <a:buNone/>
            </a:pPr>
            <a:r>
              <a:rPr lang="ru-RU" dirty="0"/>
              <a:t>Фузионные и агглютинативные языки</a:t>
            </a:r>
          </a:p>
        </p:txBody>
      </p:sp>
    </p:spTree>
    <p:extLst>
      <p:ext uri="{BB962C8B-B14F-4D97-AF65-F5344CB8AC3E}">
        <p14:creationId xmlns:p14="http://schemas.microsoft.com/office/powerpoint/2010/main" val="3723655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95B6DC-5C77-76DA-3A1E-3B0D20524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Аналитические языки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B3C09EC-2FBD-0C87-F1FC-BC46D227FB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Общей чертой аналитических способов является выражение грамматического значения за пределами слова, отдельно от него — например, с помощью предлогов, союзов, артиклей, вспомогательных глаголов и других служебных слов, а также с помощью порядка слов и общей интонации высказывания</a:t>
            </a:r>
          </a:p>
          <a:p>
            <a:r>
              <a:rPr lang="ru-RU" dirty="0"/>
              <a:t>К языкам аналитического строя относятся все романские языки, болгарский, английский, датский, новогреческий, новоперсидский и мн. др. Аналитические способы в этих языках преобладают, однако в той или иной мере используются и синтетические грамматические средства.</a:t>
            </a:r>
          </a:p>
        </p:txBody>
      </p:sp>
    </p:spTree>
    <p:extLst>
      <p:ext uri="{BB962C8B-B14F-4D97-AF65-F5344CB8AC3E}">
        <p14:creationId xmlns:p14="http://schemas.microsoft.com/office/powerpoint/2010/main" val="1071765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D5EC76-687E-B36D-C3C2-93B982600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Фонетико-фонологическая и просодическая типология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939032A-8866-B80D-72B7-D09B7FD5C6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В 20 в. внимание 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типологов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стали привлекать и другие уровни языковой системы. Так, фонологическая типология (Н.С. Трубецкой, Р.О. Якобсон и др.) может искать 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</a:rPr>
              <a:t>подобия и различия в строении систем фонем, 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</a:rPr>
              <a:t>в количественном соотношении числа гласных и согласных в системе и в тексте, 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</a:rPr>
              <a:t>в структуре слога, 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</a:rPr>
              <a:t>в системе просодических (суперсегментных) звуковых единиц и т.д.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997682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95B6DC-5C77-76DA-3A1E-3B0D20524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Синтетические языки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B3C09EC-2FBD-0C87-F1FC-BC46D227FB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Для синтетических способов характерно соединение грамматического показателя с самим словом (в этом мотивированность термина синтетический). </a:t>
            </a:r>
          </a:p>
          <a:p>
            <a:pPr marL="0" indent="0">
              <a:buNone/>
            </a:pPr>
            <a:r>
              <a:rPr lang="ru-RU" dirty="0"/>
              <a:t>Таким показателем, вносящим грамматическое значение «внутрь слова», могут быть </a:t>
            </a:r>
          </a:p>
          <a:p>
            <a:r>
              <a:rPr lang="ru-RU" dirty="0"/>
              <a:t>окончание, </a:t>
            </a:r>
          </a:p>
          <a:p>
            <a:r>
              <a:rPr lang="ru-RU" dirty="0"/>
              <a:t>суффикс, </a:t>
            </a:r>
          </a:p>
          <a:p>
            <a:r>
              <a:rPr lang="ru-RU" dirty="0"/>
              <a:t>приставка, </a:t>
            </a:r>
          </a:p>
          <a:p>
            <a:r>
              <a:rPr lang="ru-RU" dirty="0"/>
              <a:t>внутренняя флексия (т.е. чередование звуков в корне, например, теку — течет — поток), </a:t>
            </a:r>
          </a:p>
          <a:p>
            <a:r>
              <a:rPr lang="ru-RU" dirty="0"/>
              <a:t>изменение ударения (ноги — ноги), </a:t>
            </a:r>
          </a:p>
          <a:p>
            <a:r>
              <a:rPr lang="ru-RU" dirty="0"/>
              <a:t>супплетивное видоизменение основы слова (я — меня, хожу — иду, хороший — лучше)</a:t>
            </a:r>
          </a:p>
        </p:txBody>
      </p:sp>
    </p:spTree>
    <p:extLst>
      <p:ext uri="{BB962C8B-B14F-4D97-AF65-F5344CB8AC3E}">
        <p14:creationId xmlns:p14="http://schemas.microsoft.com/office/powerpoint/2010/main" val="19471019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B423B8-D3A5-C793-A806-8D470EA4E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Синтетические и аналитические языки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4A88994-A2CE-FD0E-4DCE-01961E4F9F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Еще Гумбольдт писал, что языковые типы — это своего рода </a:t>
            </a:r>
            <a:r>
              <a:rPr lang="ru-RU" b="1" dirty="0"/>
              <a:t>мысленная абстракция</a:t>
            </a:r>
            <a:r>
              <a:rPr lang="ru-RU" dirty="0"/>
              <a:t>; не существует «чисто» аналитических или «чисто» синтетических языков. В реальности отнесение некоторого языка к тому или иному типу языков означает лишь </a:t>
            </a:r>
            <a:r>
              <a:rPr lang="ru-RU" b="1" dirty="0"/>
              <a:t>преобладание</a:t>
            </a:r>
            <a:r>
              <a:rPr lang="ru-RU" dirty="0"/>
              <a:t> в нем способов выражения грамматических значений, соответствующих данному типу.</a:t>
            </a:r>
          </a:p>
          <a:p>
            <a:r>
              <a:rPr lang="ru-RU" dirty="0"/>
              <a:t>Джозеф Гринберг предложил методику количественной оценки ряда типологически значимых черт </a:t>
            </a:r>
            <a:r>
              <a:rPr lang="ru-RU" dirty="0" err="1"/>
              <a:t>морфемно</a:t>
            </a:r>
            <a:r>
              <a:rPr lang="ru-RU" dirty="0"/>
              <a:t>-грамматического уклада языков:</a:t>
            </a:r>
          </a:p>
          <a:p>
            <a:pPr marL="0" indent="0">
              <a:buNone/>
            </a:pPr>
            <a:r>
              <a:rPr lang="ru-RU" dirty="0"/>
              <a:t>Отношение: 1 слово – 1 морф – максимально аналитический язык.</a:t>
            </a:r>
          </a:p>
          <a:p>
            <a:pPr marL="0" indent="0">
              <a:buNone/>
            </a:pPr>
            <a:r>
              <a:rPr lang="ru-RU" dirty="0"/>
              <a:t>Индексы синтетичности от 1 до 2 были получены для языков, которые традиционно считали аналитическими языками; от 2 до 3 — для синтетических языков; выше 3 — для инкорпорирующих языков (их стали называть полисинтетическими).</a:t>
            </a:r>
          </a:p>
        </p:txBody>
      </p:sp>
    </p:spTree>
    <p:extLst>
      <p:ext uri="{BB962C8B-B14F-4D97-AF65-F5344CB8AC3E}">
        <p14:creationId xmlns:p14="http://schemas.microsoft.com/office/powerpoint/2010/main" val="1284178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B423B8-D3A5-C793-A806-8D470EA4E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Синтетические и аналитические языки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378FF83-1CD9-5808-E61F-004EB1C3A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08" y="1452596"/>
            <a:ext cx="10657184" cy="22296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4EF70D7-BB52-1909-9751-F8A7D1C11029}"/>
              </a:ext>
            </a:extLst>
          </p:cNvPr>
          <p:cNvSpPr txBox="1"/>
          <p:nvPr/>
        </p:nvSpPr>
        <p:spPr>
          <a:xfrm>
            <a:off x="899523" y="3856787"/>
            <a:ext cx="10297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Приведите примеры, доказывающие, что английский язык более аналитический, чем русский.</a:t>
            </a:r>
          </a:p>
        </p:txBody>
      </p:sp>
    </p:spTree>
    <p:extLst>
      <p:ext uri="{BB962C8B-B14F-4D97-AF65-F5344CB8AC3E}">
        <p14:creationId xmlns:p14="http://schemas.microsoft.com/office/powerpoint/2010/main" val="2450022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B019FE-074B-A7E3-6302-C7CE8A50D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Агглютинация и фузия в аналитических и синтетических языках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1260CF-49CB-E823-7ACB-814E3910DB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Агглютинативные и фузионные морфы в русском языке, например:</a:t>
            </a:r>
          </a:p>
          <a:p>
            <a:pPr marL="0" indent="0">
              <a:buNone/>
            </a:pPr>
            <a:r>
              <a:rPr lang="ru-RU" b="1" dirty="0"/>
              <a:t>Возвращайтесь-ка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Узбекский язык: </a:t>
            </a:r>
            <a:r>
              <a:rPr lang="ru-RU" b="1" dirty="0" err="1"/>
              <a:t>китоб</a:t>
            </a:r>
            <a:r>
              <a:rPr lang="ru-RU" b="1" dirty="0"/>
              <a:t>-лар ('книги')</a:t>
            </a:r>
            <a:r>
              <a:rPr lang="ru-RU" dirty="0"/>
              <a:t>, </a:t>
            </a:r>
            <a:r>
              <a:rPr lang="ru-RU" b="1" dirty="0" err="1"/>
              <a:t>китоб</a:t>
            </a:r>
            <a:r>
              <a:rPr lang="ru-RU" b="1" dirty="0"/>
              <a:t>-им ('моя книга')</a:t>
            </a:r>
            <a:r>
              <a:rPr lang="ru-RU" dirty="0"/>
              <a:t>, </a:t>
            </a:r>
            <a:r>
              <a:rPr lang="ru-RU" b="1" dirty="0" err="1"/>
              <a:t>китоб</a:t>
            </a:r>
            <a:r>
              <a:rPr lang="ru-RU" b="1" dirty="0"/>
              <a:t>-да ('в книге')</a:t>
            </a:r>
            <a:r>
              <a:rPr lang="ru-RU" dirty="0"/>
              <a:t> содержат по одному агглютинативному морфу; </a:t>
            </a:r>
          </a:p>
          <a:p>
            <a:pPr marL="0" indent="0">
              <a:buNone/>
            </a:pPr>
            <a:r>
              <a:rPr lang="ru-RU" dirty="0" err="1"/>
              <a:t>китоб</a:t>
            </a:r>
            <a:r>
              <a:rPr lang="ru-RU" dirty="0"/>
              <a:t>-лар-им, </a:t>
            </a:r>
            <a:r>
              <a:rPr lang="ru-RU" dirty="0" err="1"/>
              <a:t>китоб</a:t>
            </a:r>
            <a:r>
              <a:rPr lang="ru-RU" dirty="0"/>
              <a:t>-лар-да — по два агглютинативных морфа; </a:t>
            </a:r>
          </a:p>
          <a:p>
            <a:pPr marL="0" indent="0">
              <a:buNone/>
            </a:pPr>
            <a:r>
              <a:rPr lang="ru-RU" dirty="0" err="1"/>
              <a:t>китоб</a:t>
            </a:r>
            <a:r>
              <a:rPr lang="ru-RU" dirty="0"/>
              <a:t>-лар-им-да ('в моих книгах') содержит 3 агглютинативных конструкции. </a:t>
            </a:r>
          </a:p>
          <a:p>
            <a:pPr marL="0" indent="0">
              <a:buNone/>
            </a:pPr>
            <a:r>
              <a:rPr lang="ru-RU" dirty="0"/>
              <a:t>В предложении </a:t>
            </a:r>
            <a:r>
              <a:rPr lang="ru-RU" b="1" dirty="0" err="1"/>
              <a:t>Китобларни</a:t>
            </a:r>
            <a:r>
              <a:rPr lang="ru-RU" b="1" dirty="0"/>
              <a:t> </a:t>
            </a:r>
            <a:r>
              <a:rPr lang="ru-RU" b="1" dirty="0" err="1"/>
              <a:t>каердан</a:t>
            </a:r>
            <a:r>
              <a:rPr lang="ru-RU" b="1" dirty="0"/>
              <a:t> </a:t>
            </a:r>
            <a:r>
              <a:rPr lang="ru-RU" b="1" dirty="0" err="1"/>
              <a:t>сотиб</a:t>
            </a:r>
            <a:r>
              <a:rPr lang="ru-RU" b="1" dirty="0"/>
              <a:t> </a:t>
            </a:r>
            <a:r>
              <a:rPr lang="ru-RU" b="1" dirty="0" err="1"/>
              <a:t>олса</a:t>
            </a:r>
            <a:r>
              <a:rPr lang="ru-RU" b="1" dirty="0"/>
              <a:t> </a:t>
            </a:r>
            <a:r>
              <a:rPr lang="ru-RU" b="1" dirty="0" err="1"/>
              <a:t>булади</a:t>
            </a:r>
            <a:r>
              <a:rPr lang="ru-RU" b="1" dirty="0"/>
              <a:t>? 'Где можно купить книги?</a:t>
            </a:r>
          </a:p>
          <a:p>
            <a:pPr marL="0" indent="0">
              <a:buNone/>
            </a:pPr>
            <a:r>
              <a:rPr lang="ru-RU" dirty="0"/>
              <a:t>имеется 7 агглютинативных морфов, при этом общее число морфов 12, т.е. отношение 7:12</a:t>
            </a:r>
          </a:p>
        </p:txBody>
      </p:sp>
    </p:spTree>
    <p:extLst>
      <p:ext uri="{BB962C8B-B14F-4D97-AF65-F5344CB8AC3E}">
        <p14:creationId xmlns:p14="http://schemas.microsoft.com/office/powerpoint/2010/main" val="41938340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B39881-247C-86FD-4D56-100A2B887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Синтаксическая типология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A68B5CC-7956-F23F-6DC3-E7F36749AF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</a:rPr>
              <a:t>Особое внимание в 20 в. привлекло типологическое изучение синтаксического строя разных языков, и прежде всего сопоставительное исследование способов выражения субъектно-объектных отношений (И.И. Мещанинов, Г.А. Климов, С.Д. Кацнельсон, Дж. Гринберг и др.).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55413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C4D2F9-237C-8F56-2BE2-7A0A3EDC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Отношения субъект-предикат-объект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5FEC88-72E9-F7FB-BE2C-4063865DF5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Для синтаксической типологии интересны опыты сопоставления словопорядка. Так, расположение субъекта (S), глагола-предиката (V) и объекта (О) может быть представлено одной из 6 формул: SVO, SOV, VSO, VOS, OSV, OVS. В русском языке возможны все шесть </a:t>
            </a:r>
            <a:r>
              <a:rPr lang="ru-RU" dirty="0" err="1"/>
              <a:t>арранжировок</a:t>
            </a:r>
            <a:r>
              <a:rPr lang="ru-RU" dirty="0"/>
              <a:t>, но только </a:t>
            </a:r>
            <a:r>
              <a:rPr lang="ru-RU" dirty="0" err="1"/>
              <a:t>арранжировка</a:t>
            </a:r>
            <a:r>
              <a:rPr lang="ru-RU" dirty="0"/>
              <a:t> SVO </a:t>
            </a:r>
            <a:r>
              <a:rPr lang="ru-RU" dirty="0" err="1"/>
              <a:t>вляется</a:t>
            </a:r>
            <a:r>
              <a:rPr lang="ru-RU" dirty="0"/>
              <a:t> нейтральной, стилистически немаркированной.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094957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C4D2F9-237C-8F56-2BE2-7A0A3EDC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Отношения субъект-предикат-объект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5FEC88-72E9-F7FB-BE2C-4063865DF5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7368" y="1484784"/>
            <a:ext cx="11377264" cy="48239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Отношения между S и O, S и V, S и O могут маркироваться различным образом. </a:t>
            </a:r>
          </a:p>
          <a:p>
            <a:pPr marL="0" indent="0">
              <a:buNone/>
            </a:pPr>
            <a:r>
              <a:rPr lang="ru-RU" dirty="0"/>
              <a:t>между  S и V может иметь место согласование, при котором  V может повторять одну или несколько граммем, присущих  S (в русском и многих других языках с присущим им </a:t>
            </a:r>
            <a:r>
              <a:rPr lang="ru-RU" dirty="0" err="1"/>
              <a:t>моноперсональным</a:t>
            </a:r>
            <a:r>
              <a:rPr lang="ru-RU" dirty="0"/>
              <a:t> спряжением граммемы лица и числа, а в прош. </a:t>
            </a:r>
            <a:r>
              <a:rPr lang="ru-RU" dirty="0" err="1"/>
              <a:t>вр</a:t>
            </a:r>
            <a:r>
              <a:rPr lang="ru-RU" dirty="0"/>
              <a:t>. числа и рода). </a:t>
            </a:r>
          </a:p>
          <a:p>
            <a:pPr marL="0" indent="0">
              <a:buNone/>
            </a:pPr>
            <a:r>
              <a:rPr lang="ru-RU" dirty="0"/>
              <a:t>В языках, имеющих категорию именных </a:t>
            </a:r>
            <a:r>
              <a:rPr lang="ru-RU" dirty="0" err="1"/>
              <a:t>класов</a:t>
            </a:r>
            <a:r>
              <a:rPr lang="ru-RU" dirty="0"/>
              <a:t>, согласование может быть оформлено различными классными показателями в структуре глагола; ср. авар. в-</a:t>
            </a:r>
            <a:r>
              <a:rPr lang="ru-RU" dirty="0" err="1"/>
              <a:t>ачIана</a:t>
            </a:r>
            <a:r>
              <a:rPr lang="ru-RU" dirty="0"/>
              <a:t> 'отец пришёл' - </a:t>
            </a:r>
            <a:r>
              <a:rPr lang="ru-RU" dirty="0" err="1"/>
              <a:t>эбел</a:t>
            </a:r>
            <a:r>
              <a:rPr lang="ru-RU" dirty="0"/>
              <a:t> й-</a:t>
            </a:r>
            <a:r>
              <a:rPr lang="ru-RU" dirty="0" err="1"/>
              <a:t>ачIана</a:t>
            </a:r>
            <a:r>
              <a:rPr lang="ru-RU" dirty="0"/>
              <a:t> 'мать пришла' (глагольные согласователи в-/й-).  </a:t>
            </a:r>
          </a:p>
          <a:p>
            <a:pPr marL="0" indent="0">
              <a:buNone/>
            </a:pPr>
            <a:r>
              <a:rPr lang="ru-RU" dirty="0"/>
              <a:t>Подобное же отношение согласования может связывать V и O. Если согласование связывает V одновременно и с S, и с O, то говорят о полиперсональном (двух- и даже </a:t>
            </a:r>
            <a:r>
              <a:rPr lang="ru-RU" dirty="0" err="1"/>
              <a:t>трёхличном</a:t>
            </a:r>
            <a:r>
              <a:rPr lang="ru-RU" dirty="0"/>
              <a:t>) спряжении.</a:t>
            </a:r>
          </a:p>
        </p:txBody>
      </p:sp>
    </p:spTree>
    <p:extLst>
      <p:ext uri="{BB962C8B-B14F-4D97-AF65-F5344CB8AC3E}">
        <p14:creationId xmlns:p14="http://schemas.microsoft.com/office/powerpoint/2010/main" val="393958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8D6DA2-E720-31FD-412D-8C810D64E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Синтаксическая функция именных </a:t>
            </a:r>
            <a:r>
              <a:rPr lang="ru-RU" dirty="0" err="1"/>
              <a:t>конституентов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CF49A6-27BB-152E-6032-42F0EE8156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В структуре предложения именные 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конституенты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могут характеризоваться: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</a:rPr>
              <a:t> по их синтаксической функции (как </a:t>
            </a:r>
            <a:r>
              <a:rPr lang="ru-RU" b="1" i="0" dirty="0">
                <a:solidFill>
                  <a:srgbClr val="000000"/>
                </a:solidFill>
                <a:effectLst/>
              </a:rPr>
              <a:t>субъекты, прямые дополнения и косвенные дополнения</a:t>
            </a:r>
            <a:r>
              <a:rPr lang="ru-RU" b="0" i="0" dirty="0">
                <a:solidFill>
                  <a:srgbClr val="000000"/>
                </a:solidFill>
                <a:effectLst/>
              </a:rPr>
              <a:t>)  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</a:rPr>
              <a:t>как носители семантических ролей (при двухвалентном переходном глаголе друг другу противостоят</a:t>
            </a:r>
            <a:r>
              <a:rPr lang="ru-RU" dirty="0">
                <a:solidFill>
                  <a:srgbClr val="000000"/>
                </a:solidFill>
              </a:rPr>
              <a:t>:</a:t>
            </a:r>
            <a:endParaRPr lang="ru-RU" b="0" i="0" dirty="0">
              <a:solidFill>
                <a:srgbClr val="000000"/>
              </a:solidFill>
              <a:effectLst/>
            </a:endParaRPr>
          </a:p>
          <a:p>
            <a:pPr lvl="1"/>
            <a:r>
              <a:rPr lang="ru-RU" sz="2400" b="1" i="0" dirty="0" err="1">
                <a:solidFill>
                  <a:srgbClr val="000000"/>
                </a:solidFill>
                <a:effectLst/>
              </a:rPr>
              <a:t>агенс</a:t>
            </a:r>
            <a:r>
              <a:rPr lang="ru-RU" sz="2400" b="0" i="0" dirty="0">
                <a:solidFill>
                  <a:srgbClr val="000000"/>
                </a:solidFill>
                <a:effectLst/>
              </a:rPr>
              <a:t>, т.е. одушевлённый участник ситуации, её </a:t>
            </a:r>
            <a:r>
              <a:rPr lang="ru-RU" sz="2400" b="0" i="0" dirty="0" err="1">
                <a:solidFill>
                  <a:srgbClr val="000000"/>
                </a:solidFill>
                <a:effectLst/>
              </a:rPr>
              <a:t>иницирующий</a:t>
            </a:r>
            <a:r>
              <a:rPr lang="ru-RU" sz="2400" b="0" i="0" dirty="0">
                <a:solidFill>
                  <a:srgbClr val="000000"/>
                </a:solidFill>
                <a:effectLst/>
              </a:rPr>
              <a:t> и контролирующий, исполнитель соответствующего действия, его источник, </a:t>
            </a:r>
          </a:p>
          <a:p>
            <a:pPr lvl="1"/>
            <a:r>
              <a:rPr lang="ru-RU" sz="2400" b="1" i="0" dirty="0" err="1">
                <a:solidFill>
                  <a:srgbClr val="000000"/>
                </a:solidFill>
                <a:effectLst/>
              </a:rPr>
              <a:t>пациенс</a:t>
            </a:r>
            <a:r>
              <a:rPr lang="ru-RU" sz="2400" b="0" i="0" dirty="0">
                <a:solidFill>
                  <a:srgbClr val="000000"/>
                </a:solidFill>
                <a:effectLst/>
              </a:rPr>
              <a:t>, т.е. участник ситуации, её не </a:t>
            </a:r>
            <a:r>
              <a:rPr lang="ru-RU" sz="2400" b="0" i="0" dirty="0" err="1">
                <a:solidFill>
                  <a:srgbClr val="000000"/>
                </a:solidFill>
                <a:effectLst/>
              </a:rPr>
              <a:t>иницирующий</a:t>
            </a:r>
            <a:r>
              <a:rPr lang="ru-RU" sz="2400" b="0" i="0" dirty="0">
                <a:solidFill>
                  <a:srgbClr val="000000"/>
                </a:solidFill>
                <a:effectLst/>
              </a:rPr>
              <a:t>, не контролирующий и не исполняющий; часто </a:t>
            </a:r>
            <a:r>
              <a:rPr lang="ru-RU" sz="2400" b="0" i="0" dirty="0" err="1">
                <a:solidFill>
                  <a:srgbClr val="000000"/>
                </a:solidFill>
                <a:effectLst/>
              </a:rPr>
              <a:t>агенс</a:t>
            </a:r>
            <a:r>
              <a:rPr lang="ru-RU" sz="2400" b="0" i="0" dirty="0">
                <a:solidFill>
                  <a:srgbClr val="000000"/>
                </a:solidFill>
                <a:effectLst/>
              </a:rPr>
              <a:t> и </a:t>
            </a:r>
            <a:r>
              <a:rPr lang="ru-RU" sz="2400" b="0" i="0" dirty="0" err="1">
                <a:solidFill>
                  <a:srgbClr val="000000"/>
                </a:solidFill>
                <a:effectLst/>
              </a:rPr>
              <a:t>пациенс</a:t>
            </a:r>
            <a:r>
              <a:rPr lang="ru-RU" sz="2400" b="0" i="0" dirty="0">
                <a:solidFill>
                  <a:srgbClr val="000000"/>
                </a:solidFill>
                <a:effectLst/>
              </a:rPr>
              <a:t> ставятся в зависимость друг от друга, нередко считается, что наличие </a:t>
            </a:r>
            <a:r>
              <a:rPr lang="ru-RU" sz="2400" b="0" i="0" dirty="0" err="1">
                <a:solidFill>
                  <a:srgbClr val="000000"/>
                </a:solidFill>
                <a:effectLst/>
              </a:rPr>
              <a:t>пациенса</a:t>
            </a:r>
            <a:r>
              <a:rPr lang="ru-RU" sz="2400" b="0" i="0" dirty="0">
                <a:solidFill>
                  <a:srgbClr val="000000"/>
                </a:solidFill>
                <a:effectLst/>
              </a:rPr>
              <a:t> не предполагает наличия </a:t>
            </a:r>
            <a:r>
              <a:rPr lang="ru-RU" sz="2400" b="0" i="0" dirty="0" err="1">
                <a:solidFill>
                  <a:srgbClr val="000000"/>
                </a:solidFill>
                <a:effectLst/>
              </a:rPr>
              <a:t>агенса</a:t>
            </a:r>
            <a:r>
              <a:rPr lang="ru-RU" sz="2400" b="0" i="0" dirty="0">
                <a:solidFill>
                  <a:srgbClr val="000000"/>
                </a:solidFill>
                <a:effectLst/>
              </a:rPr>
              <a:t>).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929183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018D57-034C-8FA6-98F8-B501E4448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Языки номинативного строя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5F73AC1-BBD1-A2FC-ABD7-B6B28EC841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b="1" dirty="0"/>
              <a:t>S</a:t>
            </a:r>
            <a:r>
              <a:rPr lang="ru-RU" dirty="0"/>
              <a:t> может в падежных языках всегда (или почти) всегда маркироваться </a:t>
            </a:r>
            <a:r>
              <a:rPr lang="ru-RU" b="1" dirty="0"/>
              <a:t>именительным падежом</a:t>
            </a:r>
            <a:r>
              <a:rPr lang="ru-RU" dirty="0"/>
              <a:t>, независимо от переходности или непереходности глагола-предиката и независимо от того, передаёт ли глагол активное действие или же пассивное состояние. </a:t>
            </a:r>
          </a:p>
          <a:p>
            <a:pPr marL="0" indent="0">
              <a:buNone/>
            </a:pPr>
            <a:r>
              <a:rPr lang="ru-RU" b="1" dirty="0"/>
              <a:t>Прямое дополнение </a:t>
            </a:r>
            <a:r>
              <a:rPr lang="ru-RU" dirty="0"/>
              <a:t>в номинативных языках обычно передаётся </a:t>
            </a:r>
            <a:r>
              <a:rPr lang="ru-RU" b="1" dirty="0"/>
              <a:t>винительным падежом (откуда второе их название - </a:t>
            </a:r>
            <a:r>
              <a:rPr lang="ru-RU" b="1" dirty="0" err="1"/>
              <a:t>аккузативные</a:t>
            </a:r>
            <a:r>
              <a:rPr lang="ru-RU" b="1" dirty="0"/>
              <a:t>)</a:t>
            </a:r>
            <a:r>
              <a:rPr lang="ru-RU" dirty="0"/>
              <a:t>. </a:t>
            </a:r>
          </a:p>
          <a:p>
            <a:pPr marL="0" indent="0">
              <a:buNone/>
            </a:pPr>
            <a:r>
              <a:rPr lang="ru-RU" dirty="0"/>
              <a:t>S активной конструкции соотносится с </a:t>
            </a:r>
            <a:r>
              <a:rPr lang="ru-RU" dirty="0" err="1"/>
              <a:t>агенсом</a:t>
            </a:r>
            <a:r>
              <a:rPr lang="ru-RU" dirty="0"/>
              <a:t>, О с </a:t>
            </a:r>
            <a:r>
              <a:rPr lang="ru-RU" dirty="0" err="1"/>
              <a:t>пациенсом</a:t>
            </a:r>
            <a:r>
              <a:rPr lang="ru-RU" dirty="0"/>
              <a:t>. </a:t>
            </a:r>
          </a:p>
          <a:p>
            <a:pPr marL="0" indent="0">
              <a:buNone/>
            </a:pPr>
            <a:r>
              <a:rPr lang="ru-RU" dirty="0"/>
              <a:t>В пассивной конструкции </a:t>
            </a:r>
            <a:r>
              <a:rPr lang="ru-RU" dirty="0" err="1"/>
              <a:t>агенсу</a:t>
            </a:r>
            <a:r>
              <a:rPr lang="ru-RU" dirty="0"/>
              <a:t> соответствует О, а </a:t>
            </a:r>
            <a:r>
              <a:rPr lang="ru-RU" dirty="0" err="1"/>
              <a:t>пациенсу</a:t>
            </a:r>
            <a:r>
              <a:rPr lang="ru-RU" dirty="0"/>
              <a:t> S. </a:t>
            </a:r>
          </a:p>
          <a:p>
            <a:pPr marL="0" indent="0">
              <a:buNone/>
            </a:pPr>
            <a:r>
              <a:rPr lang="ru-RU" b="1" dirty="0"/>
              <a:t>Индоевропейские языки характеризуются номинативным строем </a:t>
            </a:r>
            <a:r>
              <a:rPr lang="ru-RU" dirty="0"/>
              <a:t>предложения. К номинативным относится абсолютное большинство языков мира - кроме индоевропейских, здесь могут быть названы афразийские, уральские, дравидийские, тюркские, монгольские, тунгусо-маньчжурские, многие тибетско-бирманские , часть австралийских, </a:t>
            </a:r>
            <a:r>
              <a:rPr lang="ru-RU" dirty="0" err="1"/>
              <a:t>кечумара</a:t>
            </a:r>
            <a:r>
              <a:rPr lang="ru-RU" dirty="0"/>
              <a:t> и др.</a:t>
            </a:r>
          </a:p>
        </p:txBody>
      </p:sp>
    </p:spTree>
    <p:extLst>
      <p:ext uri="{BB962C8B-B14F-4D97-AF65-F5344CB8AC3E}">
        <p14:creationId xmlns:p14="http://schemas.microsoft.com/office/powerpoint/2010/main" val="31679467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E1B99D-C883-4585-1D88-15BD6AC26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Номинативные языки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4333032-ACCB-416F-2127-8A9EDFC330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 номинативных языках весь строй предложения направлен на максимальное различение субъекта действия и его объекта. Это достигается благодаря ряду грамматических и лексико-грамматических средств, таких как: </a:t>
            </a:r>
          </a:p>
          <a:p>
            <a:r>
              <a:rPr lang="ru-RU" dirty="0"/>
              <a:t>1) </a:t>
            </a:r>
            <a:r>
              <a:rPr lang="ru-RU" b="1" dirty="0"/>
              <a:t>оппозиции падежа </a:t>
            </a:r>
            <a:r>
              <a:rPr lang="ru-RU" dirty="0"/>
              <a:t>для субъекта действия (номинативного, или именительного) и падежа для объекта (в первую очередь, винительного, но также и других косвенных падежей); </a:t>
            </a:r>
            <a:r>
              <a:rPr lang="ru-RU" i="1" dirty="0"/>
              <a:t>(</a:t>
            </a:r>
            <a:r>
              <a:rPr lang="es-ES" i="1" dirty="0"/>
              <a:t>¿</a:t>
            </a:r>
            <a:r>
              <a:rPr lang="ru-RU" i="1" dirty="0"/>
              <a:t>Я хочу и мне хочется?)</a:t>
            </a:r>
          </a:p>
          <a:p>
            <a:r>
              <a:rPr lang="ru-RU" dirty="0"/>
              <a:t>2) лексико-грамматическому </a:t>
            </a:r>
            <a:r>
              <a:rPr lang="ru-RU" b="1" dirty="0"/>
              <a:t>противопоставлению переходных и непереходных глаголов</a:t>
            </a:r>
            <a:r>
              <a:rPr lang="ru-RU" dirty="0"/>
              <a:t>, при этом переходность глагола-сказуемого способствует особенно четкому различению субъекта и объекта (вплоть до выработки специальных активных и пассивных морфологических форм и синтаксических структур); </a:t>
            </a:r>
          </a:p>
          <a:p>
            <a:r>
              <a:rPr lang="ru-RU" dirty="0"/>
              <a:t>3) противопоставлению </a:t>
            </a:r>
            <a:r>
              <a:rPr lang="ru-RU" b="1" dirty="0"/>
              <a:t>прямого и косвенного объектов</a:t>
            </a:r>
            <a:r>
              <a:rPr lang="ru-RU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26317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B62CF7-0B80-91F0-7749-07A56D55E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Фонетико-фонологическая и просодическая типология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528E0FF-86E9-50DF-1866-492C9DA67C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Своеобразие фонологической системы каждого языка касается:</a:t>
            </a:r>
          </a:p>
          <a:p>
            <a:r>
              <a:rPr lang="ru-RU" dirty="0"/>
              <a:t>общего количества фонем, </a:t>
            </a:r>
          </a:p>
          <a:p>
            <a:r>
              <a:rPr lang="ru-RU" dirty="0"/>
              <a:t>их оппозиций, </a:t>
            </a:r>
          </a:p>
          <a:p>
            <a:r>
              <a:rPr lang="ru-RU" dirty="0"/>
              <a:t>пропорции гласных и согласных фонем, </a:t>
            </a:r>
          </a:p>
          <a:p>
            <a:r>
              <a:rPr lang="ru-RU" dirty="0"/>
              <a:t>их позиций. </a:t>
            </a:r>
          </a:p>
          <a:p>
            <a:pPr marL="0" indent="0">
              <a:buNone/>
            </a:pPr>
            <a:r>
              <a:rPr lang="ru-RU" dirty="0"/>
              <a:t>В основе фонологической системы лежит требование максимальной дифференциации её единиц, предельной четкости построения системы.</a:t>
            </a:r>
          </a:p>
        </p:txBody>
      </p:sp>
    </p:spTree>
    <p:extLst>
      <p:ext uri="{BB962C8B-B14F-4D97-AF65-F5344CB8AC3E}">
        <p14:creationId xmlns:p14="http://schemas.microsoft.com/office/powerpoint/2010/main" val="8844771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CDC9D8-1E80-D424-9AF7-2BB34C4D6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Языки эргативного строя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3C0772C-7E15-67D7-7513-8BC9C81AFE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Если выбор падежа субъекта определяется в зависимости от того, что глагол является переходным или непереходным, говорят о языках с </a:t>
            </a:r>
            <a:r>
              <a:rPr lang="ru-RU" b="0" i="0" dirty="0">
                <a:effectLst/>
              </a:rPr>
              <a:t>эргативным строем</a:t>
            </a:r>
            <a:r>
              <a:rPr lang="ru-RU" b="0" i="0" dirty="0">
                <a:solidFill>
                  <a:srgbClr val="000000"/>
                </a:solidFill>
                <a:effectLst/>
              </a:rPr>
              <a:t> предложения. </a:t>
            </a:r>
          </a:p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В предложениях с непереходным глаголом  S стоит в падеже, обычном для объекта при переходном глаголе (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пациенс</a:t>
            </a:r>
            <a:r>
              <a:rPr lang="ru-RU" b="0" i="0" dirty="0">
                <a:solidFill>
                  <a:srgbClr val="000000"/>
                </a:solidFill>
                <a:effectLst/>
              </a:rPr>
              <a:t>). </a:t>
            </a:r>
          </a:p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S же при переходном глаголе выражается особым падежом – эргативом (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агенс</a:t>
            </a:r>
            <a:r>
              <a:rPr lang="ru-RU" b="0" i="0" dirty="0">
                <a:solidFill>
                  <a:srgbClr val="000000"/>
                </a:solidFill>
                <a:effectLst/>
              </a:rPr>
              <a:t>). Таким образом, эргатив маркирует 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агенс</a:t>
            </a:r>
            <a:r>
              <a:rPr lang="ru-RU" b="0" i="0" dirty="0">
                <a:solidFill>
                  <a:srgbClr val="000000"/>
                </a:solidFill>
                <a:effectLst/>
              </a:rPr>
              <a:t>, а абсолютный (или другой падеж) - 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пациенс</a:t>
            </a:r>
            <a:r>
              <a:rPr lang="ru-RU" b="0" i="0" dirty="0">
                <a:solidFill>
                  <a:srgbClr val="000000"/>
                </a:solidFill>
                <a:effectLst/>
              </a:rPr>
              <a:t>. </a:t>
            </a:r>
          </a:p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Так, в баскском предложении </a:t>
            </a:r>
          </a:p>
          <a:p>
            <a:pPr marL="0" indent="0">
              <a:buNone/>
            </a:pPr>
            <a:r>
              <a:rPr lang="ru-RU" b="1" i="0" dirty="0" err="1">
                <a:solidFill>
                  <a:srgbClr val="000000"/>
                </a:solidFill>
                <a:effectLst/>
              </a:rPr>
              <a:t>Nik</a:t>
            </a:r>
            <a:r>
              <a:rPr lang="ru-RU" b="1" i="0" dirty="0">
                <a:solidFill>
                  <a:srgbClr val="000000"/>
                </a:solidFill>
                <a:effectLst/>
              </a:rPr>
              <a:t> </a:t>
            </a:r>
            <a:r>
              <a:rPr lang="ru-RU" b="1" i="0" dirty="0" err="1">
                <a:solidFill>
                  <a:srgbClr val="000000"/>
                </a:solidFill>
                <a:effectLst/>
              </a:rPr>
              <a:t>gizona</a:t>
            </a:r>
            <a:r>
              <a:rPr lang="ru-RU" b="1" i="0" dirty="0">
                <a:solidFill>
                  <a:srgbClr val="000000"/>
                </a:solidFill>
                <a:effectLst/>
              </a:rPr>
              <a:t> </a:t>
            </a:r>
            <a:r>
              <a:rPr lang="ru-RU" b="1" i="0" dirty="0" err="1">
                <a:solidFill>
                  <a:srgbClr val="000000"/>
                </a:solidFill>
                <a:effectLst/>
              </a:rPr>
              <a:t>ikusi</a:t>
            </a:r>
            <a:r>
              <a:rPr lang="ru-RU" b="1" i="0" dirty="0">
                <a:solidFill>
                  <a:srgbClr val="000000"/>
                </a:solidFill>
                <a:effectLst/>
              </a:rPr>
              <a:t> </a:t>
            </a:r>
            <a:r>
              <a:rPr lang="ru-RU" b="1" i="0" dirty="0" err="1">
                <a:solidFill>
                  <a:srgbClr val="000000"/>
                </a:solidFill>
                <a:effectLst/>
              </a:rPr>
              <a:t>dat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'Я видел человека' </a:t>
            </a:r>
            <a:r>
              <a:rPr lang="ru-RU" b="1" i="0" dirty="0" err="1">
                <a:solidFill>
                  <a:srgbClr val="000000"/>
                </a:solidFill>
                <a:effectLst/>
              </a:rPr>
              <a:t>nik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стоит в эргативе, а </a:t>
            </a:r>
            <a:r>
              <a:rPr lang="ru-RU" b="1" i="0" dirty="0" err="1">
                <a:solidFill>
                  <a:srgbClr val="000000"/>
                </a:solidFill>
                <a:effectLst/>
              </a:rPr>
              <a:t>gizona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в абсолютиве; </a:t>
            </a:r>
          </a:p>
          <a:p>
            <a:pPr marL="0" indent="0">
              <a:buNone/>
            </a:pPr>
            <a:r>
              <a:rPr lang="ru-RU" b="1" dirty="0"/>
              <a:t>Ni </a:t>
            </a:r>
            <a:r>
              <a:rPr lang="ru-RU" b="1" dirty="0" err="1"/>
              <a:t>etorri</a:t>
            </a:r>
            <a:r>
              <a:rPr lang="ru-RU" b="1" dirty="0"/>
              <a:t> </a:t>
            </a:r>
            <a:r>
              <a:rPr lang="ru-RU" b="1" dirty="0" err="1"/>
              <a:t>naiz</a:t>
            </a:r>
            <a:r>
              <a:rPr lang="ru-RU" b="1" dirty="0"/>
              <a:t> </a:t>
            </a:r>
            <a:r>
              <a:rPr lang="ru-RU" dirty="0"/>
              <a:t>я пришел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dirty="0" err="1">
                <a:solidFill>
                  <a:srgbClr val="000000"/>
                </a:solidFill>
                <a:effectLst/>
              </a:rPr>
              <a:t>ni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употреблено в абсолютиве. </a:t>
            </a:r>
          </a:p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К эргативным языкам относятся многие языки: кавказские (грузинский, убыхский), австронезийские (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тонга</a:t>
            </a:r>
            <a:r>
              <a:rPr lang="ru-RU" b="0" i="0" dirty="0">
                <a:solidFill>
                  <a:srgbClr val="000000"/>
                </a:solidFill>
                <a:effectLst/>
              </a:rPr>
              <a:t>), австралийские (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дьирбал</a:t>
            </a:r>
            <a:r>
              <a:rPr lang="ru-RU" b="0" i="0" dirty="0">
                <a:solidFill>
                  <a:srgbClr val="000000"/>
                </a:solidFill>
                <a:effectLst/>
              </a:rPr>
              <a:t>), папуасские, чукотско-камчатские, эскимосско-алеутские и майя (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тцелтал</a:t>
            </a:r>
            <a:r>
              <a:rPr lang="ru-RU" b="0" i="0" dirty="0">
                <a:solidFill>
                  <a:srgbClr val="000000"/>
                </a:solidFill>
                <a:effectLst/>
              </a:rPr>
              <a:t>). Проявления 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эргативности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наблюдаются в хинди и урду.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88917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09D1B0-57FC-0F2F-9314-653073932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Эргативный строй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02AAA0E-7F15-F030-0746-C2011CBF06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ru-RU" dirty="0">
                <a:solidFill>
                  <a:srgbClr val="000000"/>
                </a:solidFill>
              </a:rPr>
              <a:t>Эргативный строй предложения ориентирован на </a:t>
            </a:r>
            <a:r>
              <a:rPr lang="ru-RU" b="1" dirty="0">
                <a:solidFill>
                  <a:srgbClr val="000000"/>
                </a:solidFill>
              </a:rPr>
              <a:t>максимальное различение более активных действий</a:t>
            </a:r>
            <a:r>
              <a:rPr lang="ru-RU" dirty="0">
                <a:solidFill>
                  <a:srgbClr val="000000"/>
                </a:solidFill>
              </a:rPr>
              <a:t>, в большей мере самостоятельных и независимых от внешних инициатив или субъектов, и </a:t>
            </a:r>
            <a:r>
              <a:rPr lang="ru-RU" b="1" dirty="0">
                <a:solidFill>
                  <a:srgbClr val="000000"/>
                </a:solidFill>
              </a:rPr>
              <a:t>действий менее активных и самостоятельных</a:t>
            </a:r>
            <a:r>
              <a:rPr lang="ru-RU" dirty="0">
                <a:solidFill>
                  <a:srgbClr val="000000"/>
                </a:solidFill>
              </a:rPr>
              <a:t>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dirty="0">
                <a:solidFill>
                  <a:srgbClr val="000000"/>
                </a:solidFill>
              </a:rPr>
              <a:t>Это различение осуществляется следующим образом: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dirty="0">
                <a:solidFill>
                  <a:srgbClr val="000000"/>
                </a:solidFill>
              </a:rPr>
              <a:t>1) имеется </a:t>
            </a:r>
            <a:r>
              <a:rPr lang="ru-RU" b="1" dirty="0">
                <a:solidFill>
                  <a:srgbClr val="000000"/>
                </a:solidFill>
              </a:rPr>
              <a:t>лексико-грамматическая оппозиция переходных </a:t>
            </a:r>
            <a:r>
              <a:rPr lang="ru-RU" dirty="0">
                <a:solidFill>
                  <a:srgbClr val="000000"/>
                </a:solidFill>
              </a:rPr>
              <a:t>(более активных) и </a:t>
            </a:r>
            <a:r>
              <a:rPr lang="ru-RU" b="1" dirty="0">
                <a:solidFill>
                  <a:srgbClr val="000000"/>
                </a:solidFill>
              </a:rPr>
              <a:t>непереходных</a:t>
            </a:r>
            <a:r>
              <a:rPr lang="ru-RU" dirty="0">
                <a:solidFill>
                  <a:srgbClr val="000000"/>
                </a:solidFill>
              </a:rPr>
              <a:t> (менее активных) глаголов;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dirty="0">
                <a:solidFill>
                  <a:srgbClr val="000000"/>
                </a:solidFill>
              </a:rPr>
              <a:t>2) имеется </a:t>
            </a:r>
            <a:r>
              <a:rPr lang="ru-RU" b="1" dirty="0">
                <a:solidFill>
                  <a:srgbClr val="000000"/>
                </a:solidFill>
              </a:rPr>
              <a:t>оппозиция двух падежей для субъекта действия </a:t>
            </a:r>
            <a:r>
              <a:rPr lang="ru-RU" dirty="0">
                <a:solidFill>
                  <a:srgbClr val="000000"/>
                </a:solidFill>
              </a:rPr>
              <a:t>в зависимости от его большей или меньшей активности: при большей активности субъект действия (подлежащее) стоит в эргативном падеже (от греч. </a:t>
            </a:r>
            <a:r>
              <a:rPr lang="ru-RU" dirty="0" err="1">
                <a:solidFill>
                  <a:srgbClr val="000000"/>
                </a:solidFill>
              </a:rPr>
              <a:t>ergates</a:t>
            </a:r>
            <a:r>
              <a:rPr lang="ru-RU" dirty="0">
                <a:solidFill>
                  <a:srgbClr val="000000"/>
                </a:solidFill>
              </a:rPr>
              <a:t> – действующее лицо). Это падеж производителя действия, его инициатора); при меньшей активности подлежащее стоит в абсолютном падеже (это падеж для носителя действия, как бы исполнителя внешней инициативы);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ru-RU" dirty="0">
                <a:solidFill>
                  <a:srgbClr val="000000"/>
                </a:solidFill>
              </a:rPr>
              <a:t>3) </a:t>
            </a:r>
            <a:r>
              <a:rPr lang="ru-RU" b="1" dirty="0">
                <a:solidFill>
                  <a:srgbClr val="000000"/>
                </a:solidFill>
              </a:rPr>
              <a:t>имеется оппозиция двух падежей для объекта действия </a:t>
            </a:r>
            <a:r>
              <a:rPr lang="ru-RU" dirty="0">
                <a:solidFill>
                  <a:srgbClr val="000000"/>
                </a:solidFill>
              </a:rPr>
              <a:t>в зависимости от большей или меньшей активности действия: при большей активности требуется прямой объект, который стоит в абсолютном падеже; при меньшей активности требуется косвенный объект (часто это инструмент действия или адресат), который ставится в эргативном падеже. </a:t>
            </a:r>
          </a:p>
          <a:p>
            <a:endParaRPr lang="ru-RU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2461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543BC2-D207-C908-30B1-0CEAA5DE9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Языки активного строя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1A8E93-CB4C-E255-FD02-AD6A416A75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В языках </a:t>
            </a:r>
            <a:r>
              <a:rPr lang="ru-RU" b="0" i="0" dirty="0">
                <a:effectLst/>
              </a:rPr>
              <a:t>активного</a:t>
            </a:r>
            <a:r>
              <a:rPr lang="ru-RU" b="0" i="0" dirty="0">
                <a:solidFill>
                  <a:srgbClr val="000000"/>
                </a:solidFill>
                <a:effectLst/>
              </a:rPr>
              <a:t> </a:t>
            </a:r>
            <a:r>
              <a:rPr lang="ru-RU" b="0" i="0" dirty="0">
                <a:effectLst/>
              </a:rPr>
              <a:t>строя</a:t>
            </a:r>
            <a:r>
              <a:rPr lang="ru-RU" b="0" i="0" dirty="0">
                <a:solidFill>
                  <a:srgbClr val="000000"/>
                </a:solidFill>
                <a:effectLst/>
              </a:rPr>
              <a:t> друг другу противостоят не субъект и объект, а активное и инактивное начало. </a:t>
            </a:r>
          </a:p>
          <a:p>
            <a:r>
              <a:rPr lang="ru-RU" dirty="0"/>
              <a:t>Два класса глаголов: активные (глаголы действия) и глаголы состояния.</a:t>
            </a:r>
          </a:p>
          <a:p>
            <a:r>
              <a:rPr lang="ru-RU" b="0" i="0" dirty="0">
                <a:solidFill>
                  <a:srgbClr val="000000"/>
                </a:solidFill>
                <a:effectLst/>
              </a:rPr>
              <a:t>Активные (одушевлённые) существительные в принципе сочетаются с глаголами действия, а инактивные существительные с глаголами состояния. </a:t>
            </a:r>
          </a:p>
          <a:p>
            <a:r>
              <a:rPr lang="ru-RU" dirty="0">
                <a:solidFill>
                  <a:srgbClr val="000000"/>
                </a:solidFill>
              </a:rPr>
              <a:t>Активность или </a:t>
            </a:r>
            <a:r>
              <a:rPr lang="ru-RU" dirty="0" err="1">
                <a:solidFill>
                  <a:srgbClr val="000000"/>
                </a:solidFill>
              </a:rPr>
              <a:t>инактивность</a:t>
            </a:r>
            <a:r>
              <a:rPr lang="ru-RU" dirty="0">
                <a:solidFill>
                  <a:srgbClr val="000000"/>
                </a:solidFill>
              </a:rPr>
              <a:t> задаётся глаголом.</a:t>
            </a:r>
          </a:p>
          <a:p>
            <a:r>
              <a:rPr lang="ru-RU" dirty="0"/>
              <a:t>Личные местоимения имеют две парадигмы склонения – активного деятеля и неактивного.</a:t>
            </a:r>
          </a:p>
          <a:p>
            <a:r>
              <a:rPr lang="ru-RU" b="0" i="0" dirty="0" err="1">
                <a:solidFill>
                  <a:srgbClr val="000000"/>
                </a:solidFill>
                <a:effectLst/>
              </a:rPr>
              <a:t>Агенс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выражается 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агентивом</a:t>
            </a:r>
            <a:r>
              <a:rPr lang="ru-RU" b="0" i="0" dirty="0">
                <a:solidFill>
                  <a:srgbClr val="000000"/>
                </a:solidFill>
                <a:effectLst/>
              </a:rPr>
              <a:t>, 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пациенс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- 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инактивом</a:t>
            </a:r>
            <a:r>
              <a:rPr lang="ru-RU" b="0" i="0" dirty="0">
                <a:solidFill>
                  <a:srgbClr val="000000"/>
                </a:solidFill>
                <a:effectLst/>
              </a:rPr>
              <a:t>. </a:t>
            </a:r>
          </a:p>
          <a:p>
            <a:pPr marL="0" indent="0">
              <a:buNone/>
            </a:pPr>
            <a:r>
              <a:rPr lang="ru-RU" dirty="0"/>
              <a:t>К языкам активного строя относятся многие автохтонные языки Северной и Южной Америки.</a:t>
            </a:r>
          </a:p>
        </p:txBody>
      </p:sp>
    </p:spTree>
    <p:extLst>
      <p:ext uri="{BB962C8B-B14F-4D97-AF65-F5344CB8AC3E}">
        <p14:creationId xmlns:p14="http://schemas.microsoft.com/office/powerpoint/2010/main" val="25292256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543BC2-D207-C908-30B1-0CEAA5DE9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Языки активного строя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1A8E93-CB4C-E255-FD02-AD6A416A75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Русский 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язык:Мама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варит суп.  </a:t>
            </a:r>
          </a:p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Перевод на активный </a:t>
            </a:r>
            <a:r>
              <a:rPr lang="ru-RU" b="0" i="0" dirty="0" err="1">
                <a:solidFill>
                  <a:srgbClr val="000000"/>
                </a:solidFill>
                <a:effectLst/>
              </a:rPr>
              <a:t>строй:Мама</a:t>
            </a:r>
            <a:r>
              <a:rPr lang="ru-RU" b="0" i="0" dirty="0">
                <a:solidFill>
                  <a:srgbClr val="000000"/>
                </a:solidFill>
                <a:effectLst/>
              </a:rPr>
              <a:t> осуществляет варку супа.</a:t>
            </a:r>
          </a:p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Здесь видно, что агент действия ("мама") активно участвует в процессе, а объект действия ("суп") получает действие.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ru-RU" dirty="0"/>
              <a:t>Русский </a:t>
            </a:r>
            <a:r>
              <a:rPr lang="ru-RU" dirty="0" err="1"/>
              <a:t>язык:Книга</a:t>
            </a:r>
            <a:r>
              <a:rPr lang="ru-RU" dirty="0"/>
              <a:t> упала с полки.  </a:t>
            </a:r>
          </a:p>
          <a:p>
            <a:pPr marL="0" indent="0">
              <a:buNone/>
            </a:pPr>
            <a:r>
              <a:rPr lang="ru-RU" dirty="0"/>
              <a:t>Перевод на активный строй:</a:t>
            </a:r>
            <a:r>
              <a:rPr lang="en-US" dirty="0"/>
              <a:t> </a:t>
            </a:r>
            <a:r>
              <a:rPr lang="ru-RU" dirty="0"/>
              <a:t>Полка выпустила книгу.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В данном случае объект действия ("полка") становится активным участником, хотя в русском языке она выглядит пассивной.</a:t>
            </a:r>
          </a:p>
        </p:txBody>
      </p:sp>
    </p:spTree>
    <p:extLst>
      <p:ext uri="{BB962C8B-B14F-4D97-AF65-F5344CB8AC3E}">
        <p14:creationId xmlns:p14="http://schemas.microsoft.com/office/powerpoint/2010/main" val="11362639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D19787-C5F1-28A3-6BAD-723C681C8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Языки классного строя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E6B541-6E44-D014-7B9C-E19FA88F66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Для языков классного строя характерно </a:t>
            </a:r>
            <a:r>
              <a:rPr lang="ru-RU" b="1" dirty="0"/>
              <a:t>разделение главных частей речи на семантические классы</a:t>
            </a:r>
            <a:r>
              <a:rPr lang="ru-RU" dirty="0"/>
              <a:t> (разряды). </a:t>
            </a:r>
          </a:p>
          <a:p>
            <a:pPr marL="0" indent="0">
              <a:buNone/>
            </a:pPr>
            <a:r>
              <a:rPr lang="ru-RU" dirty="0"/>
              <a:t>Например, в кругу существительных есть разряд человека, разряды животных, растений, длинных предметов, предметов коротких, круглых, плоских и т.д. </a:t>
            </a:r>
          </a:p>
          <a:p>
            <a:pPr marL="0" indent="0">
              <a:buNone/>
            </a:pPr>
            <a:r>
              <a:rPr lang="ru-RU" dirty="0"/>
              <a:t>Глаголы делятся на глаголы ситуации и глаголы качества; им соответствуют определенные конструкции предложения, при этом в конструкциях с глаголами ситуации передаются общие субъектно-объектные отношения </a:t>
            </a:r>
          </a:p>
          <a:p>
            <a:pPr marL="0" indent="0">
              <a:buNone/>
            </a:pPr>
            <a:r>
              <a:rPr lang="ru-RU" dirty="0"/>
              <a:t>К классному типу относятся многие языки Центральной Африки, включая языки семьи банту и в их числе суахили – один из самых распространенных в межэтническом общении африканских языков.</a:t>
            </a:r>
          </a:p>
        </p:txBody>
      </p:sp>
    </p:spTree>
    <p:extLst>
      <p:ext uri="{BB962C8B-B14F-4D97-AF65-F5344CB8AC3E}">
        <p14:creationId xmlns:p14="http://schemas.microsoft.com/office/powerpoint/2010/main" val="12129550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2606E8-D893-79D8-2541-CB29FE03F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Языки нейтрального строя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2C4C6ED-A81A-355F-6CCC-7995816987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силу недостаточной изученности, языки нейтрального строя пока могут быть охарактеризованы, скорее отсутствием тех черт, которые составляют отличия номинативного, активного и классного строя. </a:t>
            </a:r>
          </a:p>
          <a:p>
            <a:pPr marL="0" indent="0">
              <a:buNone/>
            </a:pPr>
            <a:r>
              <a:rPr lang="ru-RU" dirty="0"/>
              <a:t>Не исключено, что даже имя и глагол здесь морфологически не дифференцированы. </a:t>
            </a:r>
          </a:p>
          <a:p>
            <a:pPr marL="0" indent="0">
              <a:buNone/>
            </a:pPr>
            <a:r>
              <a:rPr lang="ru-RU" dirty="0"/>
              <a:t>Трудно указать семантико-синтаксическую доминанту предложения в этих языках: они «нейтральны» и в передаче субъектно-объектных отношений, и в различении активных и неактивных действий. </a:t>
            </a:r>
          </a:p>
          <a:p>
            <a:pPr marL="0" indent="0">
              <a:buNone/>
            </a:pPr>
            <a:r>
              <a:rPr lang="ru-RU" dirty="0"/>
              <a:t>К нейтральному типу принадлежат некоторые языки Западной Африки.</a:t>
            </a:r>
          </a:p>
        </p:txBody>
      </p:sp>
    </p:spTree>
    <p:extLst>
      <p:ext uri="{BB962C8B-B14F-4D97-AF65-F5344CB8AC3E}">
        <p14:creationId xmlns:p14="http://schemas.microsoft.com/office/powerpoint/2010/main" val="15850908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770E28-7154-4514-B29C-6398217A5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Качественная, сериальная и количественная типология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3C0D99F-273F-B2D4-08E1-1810CA5058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i="0" dirty="0">
                <a:solidFill>
                  <a:srgbClr val="000000"/>
                </a:solidFill>
                <a:effectLst/>
              </a:rPr>
              <a:t>Способы представления результатов </a:t>
            </a:r>
            <a:r>
              <a:rPr lang="ru-RU" b="0" i="0" dirty="0">
                <a:solidFill>
                  <a:srgbClr val="000000"/>
                </a:solidFill>
                <a:effectLst/>
              </a:rPr>
              <a:t>типологического исследования являются критерием различения качественной, сериальной и количественной типологии. </a:t>
            </a:r>
          </a:p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Качественная типология характеризует некоторые свойства языков как наличные или отсутствующие, не рассматривая степень яркости и характерности для языка отмечаемого свойства. </a:t>
            </a:r>
          </a:p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Сериальная типология задает некоторую градацию для степени проявления типологического признака, характеризуя при помощи некоторой неколичественной шкалы. </a:t>
            </a:r>
          </a:p>
          <a:p>
            <a:pPr marL="0" indent="0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Количественная типология представляет собой математическое измерение некоторого признака.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846363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0780AB-D3D5-7D84-A407-73EEA9ACF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Универсалии в языке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CC31BE4-CFD5-3BD6-29D5-CA91D1B95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 «Меморандум о языковых универсалиях» Дж. Гринберга, Ч. </a:t>
            </a:r>
            <a:r>
              <a:rPr lang="ru-RU" dirty="0" err="1"/>
              <a:t>Осгуда</a:t>
            </a:r>
            <a:r>
              <a:rPr lang="ru-RU" dirty="0"/>
              <a:t>, Дж. Дженкинса (1966) </a:t>
            </a:r>
          </a:p>
          <a:p>
            <a:pPr marL="0" indent="0">
              <a:buNone/>
            </a:pPr>
            <a:r>
              <a:rPr lang="ru-RU" dirty="0"/>
              <a:t>В «Меморандуме» говорится, что языковые универсалии по своей природе являются</a:t>
            </a:r>
          </a:p>
          <a:p>
            <a:r>
              <a:rPr lang="ru-RU" dirty="0"/>
              <a:t>обобщенными высказываниями о тех свойствах и тенденциях, которые присущи любому языку и разделяются всеми говорящими на этом языке. Поэтому они составляют самые общие законы лингвистики. </a:t>
            </a:r>
          </a:p>
        </p:txBody>
      </p:sp>
    </p:spTree>
    <p:extLst>
      <p:ext uri="{BB962C8B-B14F-4D97-AF65-F5344CB8AC3E}">
        <p14:creationId xmlns:p14="http://schemas.microsoft.com/office/powerpoint/2010/main" val="9844979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0780AB-D3D5-7D84-A407-73EEA9ACF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Универсалии в языке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CC31BE4-CFD5-3BD6-29D5-CA91D1B953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Универсалии (от лат. </a:t>
            </a:r>
            <a:r>
              <a:rPr lang="ru-RU" dirty="0" err="1"/>
              <a:t>universalis</a:t>
            </a:r>
            <a:r>
              <a:rPr lang="ru-RU" dirty="0"/>
              <a:t> – общий, всеобщий) языковые свойства, присущие всем языкам или большинству из них: вокально-слуховой канал; содержательные категории, такие как отношения между субъектом и предметом, категория оценки, определенности/неопределенности, множественности, тема – рема; общие свойства самих языковых структур на фонологическом, лексико-семантическим, грамматическом уровнях.</a:t>
            </a:r>
          </a:p>
          <a:p>
            <a:endParaRPr lang="ru-RU" dirty="0"/>
          </a:p>
          <a:p>
            <a:r>
              <a:rPr lang="ru-RU" dirty="0"/>
              <a:t>К фонетическим универсалиям можно отнести наличие гласных и согласных; </a:t>
            </a:r>
          </a:p>
          <a:p>
            <a:r>
              <a:rPr lang="ru-RU" dirty="0"/>
              <a:t>к лексическим универсалиям – наличие корневых и производных слов; </a:t>
            </a:r>
          </a:p>
          <a:p>
            <a:r>
              <a:rPr lang="ru-RU" dirty="0"/>
              <a:t>к грамматическим универсалиям – наличие местоимений первого и второго лица, наличие настоящего времени глагола, наличие предложений и словосочетаний.</a:t>
            </a:r>
          </a:p>
        </p:txBody>
      </p:sp>
    </p:spTree>
    <p:extLst>
      <p:ext uri="{BB962C8B-B14F-4D97-AF65-F5344CB8AC3E}">
        <p14:creationId xmlns:p14="http://schemas.microsoft.com/office/powerpoint/2010/main" val="126195469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57434A-D839-A635-DA0D-B19FB6030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 универсалий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736585F-54DE-3B38-3342-8FFF4946D0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l" fontAlgn="t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Метод универсалий направлен на установление и исследование:</a:t>
            </a:r>
          </a:p>
          <a:p>
            <a:pPr algn="l" fontAlgn="t"/>
            <a:r>
              <a:rPr lang="ru-RU" b="0" i="0" dirty="0">
                <a:solidFill>
                  <a:srgbClr val="000000"/>
                </a:solidFill>
                <a:effectLst/>
              </a:rPr>
              <a:t>общих свойств всех человеческих языков в отличие от других знаковых систем;</a:t>
            </a:r>
          </a:p>
          <a:p>
            <a:pPr algn="l" fontAlgn="t"/>
            <a:r>
              <a:rPr lang="ru-RU" b="0" i="0" dirty="0">
                <a:solidFill>
                  <a:srgbClr val="000000"/>
                </a:solidFill>
                <a:effectLst/>
              </a:rPr>
              <a:t>общих свойств самих языковых структур, относящихся ко всем уровням;</a:t>
            </a:r>
          </a:p>
          <a:p>
            <a:pPr algn="l" fontAlgn="t"/>
            <a:r>
              <a:rPr lang="ru-RU" b="0" i="0" dirty="0">
                <a:solidFill>
                  <a:srgbClr val="000000"/>
                </a:solidFill>
                <a:effectLst/>
              </a:rPr>
              <a:t>совокупности содержательных категорий, теми или иными средствами выражающихся в каждом языке.</a:t>
            </a:r>
          </a:p>
          <a:p>
            <a:pPr marL="0" indent="0" algn="l" fontAlgn="t">
              <a:buNone/>
            </a:pPr>
            <a:r>
              <a:rPr lang="ru-RU" b="0" i="0" dirty="0">
                <a:solidFill>
                  <a:srgbClr val="000000"/>
                </a:solidFill>
                <a:effectLst/>
              </a:rPr>
              <a:t>Важной задачей этого метода является системная интерпретация универсалий.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2809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8A9D64-33FF-C111-CECF-DC8B8E4C4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Угадай язык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2F7B86-C671-4145-D556-51A0393737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https://www.languagesquad.com/</a:t>
            </a:r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539693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54C63F-4F87-A3AC-F082-E1381FACE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Абсолютные и статистические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11C2D28-9DB0-98F7-D71B-0B40CED37D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Абсолютные универсалии – признаки, свойственные всем языкам, например, система гласных и согласных, категория числа, личные местоимения первого и второго лица, категория класса слов, предложения и словосочетания, синонимия, полисемия, омонимия. </a:t>
            </a:r>
          </a:p>
          <a:p>
            <a:pPr marL="0" indent="0">
              <a:buNone/>
            </a:pPr>
            <a:r>
              <a:rPr lang="ru-RU" dirty="0"/>
              <a:t>К статистическим универсалиям относят, например:</a:t>
            </a:r>
          </a:p>
          <a:p>
            <a:r>
              <a:rPr lang="ru-RU" dirty="0"/>
              <a:t>единственное и множественное число (в некоторых языках Полинезии, суахили, и языках американских индейцев существует двойственное, тройственное число), </a:t>
            </a:r>
          </a:p>
          <a:p>
            <a:r>
              <a:rPr lang="ru-RU" dirty="0"/>
              <a:t>грамматическую категорию рода (она свойственна многим индоевропейским, но не свойственна, например, тюркским и угро-финским языкам), </a:t>
            </a:r>
          </a:p>
          <a:p>
            <a:r>
              <a:rPr lang="ru-RU" dirty="0"/>
              <a:t>долготу и краткость гласных. </a:t>
            </a:r>
          </a:p>
          <a:p>
            <a:r>
              <a:rPr lang="ru-RU" dirty="0"/>
              <a:t>постпозитивный артикль представлен в языках, распространенных на Балканском полуострове, следовательно, это ареальная универсалия.</a:t>
            </a:r>
          </a:p>
        </p:txBody>
      </p:sp>
    </p:spTree>
    <p:extLst>
      <p:ext uri="{BB962C8B-B14F-4D97-AF65-F5344CB8AC3E}">
        <p14:creationId xmlns:p14="http://schemas.microsoft.com/office/powerpoint/2010/main" val="27917045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E2DD9A-DE53-235B-8AD6-85B275F5B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Универсалии в </a:t>
            </a:r>
            <a:r>
              <a:rPr lang="ru-RU" dirty="0" err="1"/>
              <a:t>контрастивной</a:t>
            </a:r>
            <a:r>
              <a:rPr lang="ru-RU" dirty="0"/>
              <a:t> лингвистике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6AC8ACD-2B67-266C-A23B-F380952962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 </a:t>
            </a:r>
            <a:r>
              <a:rPr lang="ru-RU" dirty="0" err="1"/>
              <a:t>контрастивной</a:t>
            </a:r>
            <a:r>
              <a:rPr lang="ru-RU" dirty="0"/>
              <a:t> лингвистике, при сравнении двух, трех языков речь может идти об универсальных элементах, например, четыре падежа в системе имени существительного немецкого и русского языков – универсальные элементы этих языков. Категории лица, числа, времени, наклонения, залога немецкого и русского глаголов – тоже универсальные элементы этих языков. </a:t>
            </a:r>
          </a:p>
        </p:txBody>
      </p:sp>
    </p:spTree>
    <p:extLst>
      <p:ext uri="{BB962C8B-B14F-4D97-AF65-F5344CB8AC3E}">
        <p14:creationId xmlns:p14="http://schemas.microsoft.com/office/powerpoint/2010/main" val="38469488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EDA56E-2217-CF48-0537-D2FCE0C07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Грамматические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2F03AA-4114-C197-2C93-FDA26B87F2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Любой человеческий язык содержит инвентарь единиц, которые меняют свои денотаты в зависимости от элементарных признаков речевой ситуации (личные местоимения, указательные местоимения, местоименные наречия).</a:t>
            </a:r>
          </a:p>
          <a:p>
            <a:r>
              <a:rPr lang="ru-RU" dirty="0"/>
              <a:t>В любом человеческом языке среди дейктических элементов представлен элемент, обозначающий говорящего, и элемент, обозначающий адресата (первое лицо и второе лицо местоимений единственного числа универсальны).</a:t>
            </a:r>
          </a:p>
          <a:p>
            <a:r>
              <a:rPr lang="ru-RU" dirty="0"/>
              <a:t>Каждый человеческий язык содержит такие элементы, которые, ничего не обозначая, обусловливают различия в обозначаемом тех сложных форм, в состав которых они входят (в качестве маркеров (</a:t>
            </a:r>
            <a:r>
              <a:rPr lang="ru-RU" dirty="0" err="1"/>
              <a:t>markers</a:t>
            </a:r>
            <a:r>
              <a:rPr lang="ru-RU" dirty="0"/>
              <a:t>), например, </a:t>
            </a:r>
            <a:r>
              <a:rPr lang="ru-RU" dirty="0" err="1"/>
              <a:t>and</a:t>
            </a:r>
            <a:r>
              <a:rPr lang="ru-RU" dirty="0"/>
              <a:t>: Match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book</a:t>
            </a:r>
            <a:r>
              <a:rPr lang="ru-RU" dirty="0"/>
              <a:t> обозначает нечто отличное и от </a:t>
            </a:r>
            <a:r>
              <a:rPr lang="ru-RU" dirty="0" err="1"/>
              <a:t>match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book</a:t>
            </a:r>
            <a:r>
              <a:rPr lang="ru-RU" dirty="0"/>
              <a:t>, и от </a:t>
            </a:r>
            <a:r>
              <a:rPr lang="ru-RU" dirty="0" err="1"/>
              <a:t>match</a:t>
            </a:r>
            <a:r>
              <a:rPr lang="ru-RU" dirty="0"/>
              <a:t> </a:t>
            </a:r>
            <a:r>
              <a:rPr lang="ru-RU" dirty="0" err="1"/>
              <a:t>book</a:t>
            </a:r>
            <a:r>
              <a:rPr lang="ru-RU" dirty="0"/>
              <a:t>, но само </a:t>
            </a:r>
            <a:r>
              <a:rPr lang="ru-RU" dirty="0" err="1"/>
              <a:t>and</a:t>
            </a:r>
            <a:r>
              <a:rPr lang="ru-RU" dirty="0"/>
              <a:t> ничего не обозначает.</a:t>
            </a:r>
          </a:p>
          <a:p>
            <a:r>
              <a:rPr lang="ru-RU" dirty="0"/>
              <a:t>Каждый человеческий язык имеет имена собственные. </a:t>
            </a:r>
          </a:p>
        </p:txBody>
      </p:sp>
    </p:spTree>
    <p:extLst>
      <p:ext uri="{BB962C8B-B14F-4D97-AF65-F5344CB8AC3E}">
        <p14:creationId xmlns:p14="http://schemas.microsoft.com/office/powerpoint/2010/main" val="38938603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EDA56E-2217-CF48-0537-D2FCE0C07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Грамматические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2F03AA-4114-C197-2C93-FDA26B87F2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В каждом человеческом языке имеется по крайней мере два основных уровня грамматической организации. Там, где их ровно два, вполне хороши и традиционные термины «морфология» и «синтаксис». Там, где граница между морфологией и синтаксисом размыта, более пристальный анализ часто вскрывает особый, промежуточный между морфологией и синтаксисом уровень. </a:t>
            </a:r>
          </a:p>
          <a:p>
            <a:r>
              <a:rPr lang="ru-RU" dirty="0"/>
              <a:t>Например, в испанском: внутренняя организация </a:t>
            </a:r>
            <a:r>
              <a:rPr lang="ru-RU" dirty="0" err="1"/>
              <a:t>dando</a:t>
            </a:r>
            <a:r>
              <a:rPr lang="ru-RU" dirty="0"/>
              <a:t>, </a:t>
            </a:r>
            <a:r>
              <a:rPr lang="ru-RU" dirty="0" err="1"/>
              <a:t>me</a:t>
            </a:r>
            <a:r>
              <a:rPr lang="ru-RU" dirty="0"/>
              <a:t> и </a:t>
            </a:r>
            <a:r>
              <a:rPr lang="ru-RU" dirty="0" err="1"/>
              <a:t>lo</a:t>
            </a:r>
            <a:r>
              <a:rPr lang="ru-RU" dirty="0"/>
              <a:t> – это морфология; участие </a:t>
            </a:r>
            <a:r>
              <a:rPr lang="ru-RU" dirty="0" err="1"/>
              <a:t>dándomelo</a:t>
            </a:r>
            <a:r>
              <a:rPr lang="ru-RU" dirty="0"/>
              <a:t> в более крупных формах – это синтаксис; структуры объединения </a:t>
            </a:r>
            <a:r>
              <a:rPr lang="ru-RU" dirty="0" err="1"/>
              <a:t>dando</a:t>
            </a:r>
            <a:r>
              <a:rPr lang="ru-RU" dirty="0"/>
              <a:t>, </a:t>
            </a:r>
            <a:r>
              <a:rPr lang="ru-RU" dirty="0" err="1"/>
              <a:t>me</a:t>
            </a:r>
            <a:r>
              <a:rPr lang="ru-RU" dirty="0"/>
              <a:t> и </a:t>
            </a:r>
            <a:r>
              <a:rPr lang="ru-RU" dirty="0" err="1"/>
              <a:t>lo</a:t>
            </a:r>
            <a:r>
              <a:rPr lang="ru-RU" dirty="0"/>
              <a:t> в </a:t>
            </a:r>
            <a:r>
              <a:rPr lang="ru-RU" dirty="0" err="1"/>
              <a:t>dándomelo</a:t>
            </a:r>
            <a:r>
              <a:rPr lang="ru-RU" dirty="0"/>
              <a:t> обычно не относят ни к морфологии, ни к синтаксису.</a:t>
            </a:r>
          </a:p>
        </p:txBody>
      </p:sp>
    </p:spTree>
    <p:extLst>
      <p:ext uri="{BB962C8B-B14F-4D97-AF65-F5344CB8AC3E}">
        <p14:creationId xmlns:p14="http://schemas.microsoft.com/office/powerpoint/2010/main" val="5434596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EDA56E-2217-CF48-0537-D2FCE0C07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Грамматические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2F03AA-4114-C197-2C93-FDA26B87F2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Ни один человеческий язык не имеет грамматически однородного словаря, даже если исключить уже упомянутые три специальные категории элементов (дейктические элементы, маркеры и собственные имена). [Всегда существуют формы, различающиеся степенью употребительности. Поэтому всегда можно говорить с полным основанием о формальных классах слов].</a:t>
            </a:r>
          </a:p>
          <a:p>
            <a:r>
              <a:rPr lang="ru-RU" dirty="0"/>
              <a:t>Основное противопоставление классов форм «имя» – «глагол» является универсальным, хотя не всегда на одном и том же уровне.</a:t>
            </a:r>
          </a:p>
          <a:p>
            <a:r>
              <a:rPr lang="ru-RU" dirty="0"/>
              <a:t>В каждом человеческом языке можно встретить тип предложения двучленной структуры, </a:t>
            </a:r>
            <a:r>
              <a:rPr lang="ru-RU" dirty="0" err="1"/>
              <a:t>конституенты</a:t>
            </a:r>
            <a:r>
              <a:rPr lang="ru-RU" dirty="0"/>
              <a:t> которой именуются «тема» и «рема» («</a:t>
            </a:r>
            <a:r>
              <a:rPr lang="ru-RU" dirty="0" err="1"/>
              <a:t>topic</a:t>
            </a:r>
            <a:r>
              <a:rPr lang="ru-RU" dirty="0"/>
              <a:t>» </a:t>
            </a:r>
            <a:r>
              <a:rPr lang="ru-RU" dirty="0" err="1"/>
              <a:t>and</a:t>
            </a:r>
            <a:r>
              <a:rPr lang="ru-RU" dirty="0"/>
              <a:t> «</a:t>
            </a:r>
            <a:r>
              <a:rPr lang="ru-RU" dirty="0" err="1"/>
              <a:t>comment</a:t>
            </a:r>
            <a:r>
              <a:rPr lang="ru-RU" dirty="0"/>
              <a:t>»). Порядок </a:t>
            </a:r>
            <a:r>
              <a:rPr lang="ru-RU" dirty="0" err="1"/>
              <a:t>конституентов</a:t>
            </a:r>
            <a:r>
              <a:rPr lang="ru-RU" dirty="0"/>
              <a:t> может быть различным. </a:t>
            </a:r>
          </a:p>
          <a:p>
            <a:pPr marL="0" indent="0">
              <a:buNone/>
            </a:pPr>
            <a:r>
              <a:rPr lang="ru-RU" dirty="0"/>
              <a:t>Для китайского, японского, корейского, английского и многих других языков типично упоминание сначала того, о чем пойдет речь, а затем того, что о нем говорится. В других языках наиболее типичная аранжировка – предшествование ремы или ее части теме. Это обобщение относится, конечно, только к простому предложению. В каждом языке, очевидно, существуют предложения также и иных типов.</a:t>
            </a:r>
          </a:p>
        </p:txBody>
      </p:sp>
    </p:spTree>
    <p:extLst>
      <p:ext uri="{BB962C8B-B14F-4D97-AF65-F5344CB8AC3E}">
        <p14:creationId xmlns:p14="http://schemas.microsoft.com/office/powerpoint/2010/main" val="31337588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91F843-CEAE-130A-658F-8D5558387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Семиотические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F47D2FF-70E8-FF98-A2EA-4D947B39DD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Семиотические универсалии обусловлены принадлежностью языка к знаковым системам. К абсолютным универсалиям относят некоторые из них: </a:t>
            </a:r>
          </a:p>
          <a:p>
            <a:r>
              <a:rPr lang="ru-RU" dirty="0"/>
              <a:t>Двоякое членение текста: минимальные единицы плана выражения и плана содержания не совпадают (членение на фонемы слова стена: и членение этого же слова на морфемы: стен-а). </a:t>
            </a:r>
          </a:p>
          <a:p>
            <a:r>
              <a:rPr lang="ru-RU" dirty="0"/>
              <a:t>В каждом языке есть знаки, характеризующиеся первичной мотивированностью означающего: знаки-индексы (междометия); знаки-копии (звукоподражание и их дериваты, </a:t>
            </a:r>
            <a:r>
              <a:rPr lang="ru-RU" dirty="0" err="1"/>
              <a:t>имитативы</a:t>
            </a:r>
            <a:r>
              <a:rPr lang="ru-RU" dirty="0"/>
              <a:t> и др.). </a:t>
            </a:r>
          </a:p>
          <a:p>
            <a:r>
              <a:rPr lang="ru-RU" dirty="0"/>
              <a:t>В каждом языке преобладают знаки, характеризующиеся отсутствием первичной мотивированности (знаки-символы). </a:t>
            </a:r>
          </a:p>
          <a:p>
            <a:r>
              <a:rPr lang="ru-RU" dirty="0"/>
              <a:t>Паралингвистические языковые средства, такие как жест, мимика, улыбка, молчание имеются во всех языках, которые имеют свои специфические проявления.</a:t>
            </a:r>
          </a:p>
        </p:txBody>
      </p:sp>
    </p:spTree>
    <p:extLst>
      <p:ext uri="{BB962C8B-B14F-4D97-AF65-F5344CB8AC3E}">
        <p14:creationId xmlns:p14="http://schemas.microsoft.com/office/powerpoint/2010/main" val="22863733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9FCC8E-FE3E-844F-DC3B-EAECA5358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Языковые и речевые (психолингвистические)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35C20E2-2DD6-60F9-FF0B-7EFF2FB69B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оппозиции «язык – речь»</a:t>
            </a:r>
          </a:p>
          <a:p>
            <a:pPr lvl="1"/>
            <a:r>
              <a:rPr lang="ru-RU" dirty="0"/>
              <a:t>Для разговорной речи (в отличие от кодифицированной письменной речи и официальной устной речи) характерны такие черты: </a:t>
            </a:r>
          </a:p>
          <a:p>
            <a:pPr marL="914400" lvl="1" indent="-457200">
              <a:buAutoNum type="arabicPeriod"/>
            </a:pPr>
            <a:r>
              <a:rPr lang="ru-RU" dirty="0"/>
              <a:t>Более быстрый темп. </a:t>
            </a:r>
          </a:p>
          <a:p>
            <a:pPr marL="914400" lvl="1" indent="-457200">
              <a:buAutoNum type="arabicPeriod"/>
            </a:pPr>
            <a:r>
              <a:rPr lang="ru-RU" dirty="0"/>
              <a:t>Большая употребительность синтаксических структур, произносимых с повышением интонации. </a:t>
            </a:r>
          </a:p>
          <a:p>
            <a:pPr marL="914400" lvl="1" indent="-457200">
              <a:buAutoNum type="arabicPeriod"/>
            </a:pPr>
            <a:r>
              <a:rPr lang="ru-RU" dirty="0"/>
              <a:t>Значительная деформация синтаксических структур. </a:t>
            </a:r>
          </a:p>
          <a:p>
            <a:pPr marL="914400" lvl="1" indent="-457200">
              <a:buAutoNum type="arabicPeriod"/>
            </a:pPr>
            <a:r>
              <a:rPr lang="ru-RU" dirty="0"/>
              <a:t>Высокая частотность лексических </a:t>
            </a:r>
            <a:r>
              <a:rPr lang="ru-RU" dirty="0" err="1"/>
              <a:t>актуализаторов</a:t>
            </a:r>
            <a:r>
              <a:rPr lang="ru-RU" dirty="0"/>
              <a:t> (А он что? обещал зайти?; У вас электрички как? всегда с опозданием приходят?). </a:t>
            </a:r>
          </a:p>
          <a:p>
            <a:pPr marL="914400" lvl="1" indent="-457200">
              <a:buAutoNum type="arabicPeriod"/>
            </a:pPr>
            <a:r>
              <a:rPr lang="ru-RU" dirty="0"/>
              <a:t>Устное вербальное общение осуществляется с большим или меньшим использованием </a:t>
            </a:r>
            <a:r>
              <a:rPr lang="ru-RU" dirty="0" err="1"/>
              <a:t>паралингвистинеских</a:t>
            </a:r>
            <a:r>
              <a:rPr lang="ru-RU" dirty="0"/>
              <a:t> средств (жесты, мимика). </a:t>
            </a:r>
          </a:p>
          <a:p>
            <a:pPr marL="914400" lvl="1" indent="-457200">
              <a:buAutoNum type="arabicPeriod"/>
            </a:pPr>
            <a:r>
              <a:rPr lang="ru-RU" dirty="0"/>
              <a:t>Распространенность контаминации, </a:t>
            </a:r>
            <a:r>
              <a:rPr lang="ru-RU" dirty="0" err="1"/>
              <a:t>самоперебивов</a:t>
            </a:r>
            <a:r>
              <a:rPr lang="ru-RU" dirty="0"/>
              <a:t>, «не достроенных» (в семантико-синтаксическом отношении) высказываний.</a:t>
            </a:r>
          </a:p>
        </p:txBody>
      </p:sp>
    </p:spTree>
    <p:extLst>
      <p:ext uri="{BB962C8B-B14F-4D97-AF65-F5344CB8AC3E}">
        <p14:creationId xmlns:p14="http://schemas.microsoft.com/office/powerpoint/2010/main" val="26855733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EB70FD-FBD2-579C-1B83-C2BF9C86F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Психолингвистические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C9EC9FA-83F3-8DE1-7635-254E24F432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Общечеловеческие различия между речью мужчин и женщин (гендерные различия)</a:t>
            </a:r>
          </a:p>
          <a:p>
            <a:pPr marL="0" indent="0">
              <a:buNone/>
            </a:pPr>
            <a:r>
              <a:rPr lang="ru-RU" dirty="0"/>
              <a:t>В первобытной древности в рамках племенных языков существовали групповые варианты (подъязыки) – мужские, женские, а также юношеские и девичьи в период инициации (иногда в значительной мере тайные). Дело в том, что биологические различия людей по полу определяли общественное разделение труда в значительно большей мере, чем в последующей истории человечества. Мужские и женские языки дифференцировались своим словарным составом. Охотничью или строительную лексику лучше знали мужчины, а лексику домоводства – женщины.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87304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3A4824-E4C6-7ADF-C0C6-075903375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Психолингвистические универсальные гендерные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7C3B51D-11E0-7C01-04B3-670D7763F0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ru-RU" dirty="0"/>
              <a:t>Женская речь более консервативна (диалектологи стремятся наблюдать именно речь женщин, особенно изучая синтаксис). В словаре женщин больше эмоционально-оценочных слов, прежде всего уменьшительно-ласкательных, больше эвфемизмов. Вместе с тем женщины чаще, чем мужчины, выражают эмоции не словом, а интонацией. Женская речь не бывает и в такой мере стилистически снижена, так насыщена бранной экспрессией и вульгаризмами, как мужская речь в некоторых социальных слоях общества. </a:t>
            </a:r>
          </a:p>
          <a:p>
            <a:r>
              <a:rPr lang="ru-RU" dirty="0"/>
              <a:t>Стилистически мужская речь более разнообразна и контрастна, чем женская: некоторые мужчины говорят и пишут предельно книжно – речь женщин не бывает настолько книжной. </a:t>
            </a:r>
          </a:p>
          <a:p>
            <a:r>
              <a:rPr lang="ru-RU" dirty="0"/>
              <a:t>К психолингвистическим универсалиям относят и особенности детской речи.</a:t>
            </a:r>
          </a:p>
        </p:txBody>
      </p:sp>
    </p:spTree>
    <p:extLst>
      <p:ext uri="{BB962C8B-B14F-4D97-AF65-F5344CB8AC3E}">
        <p14:creationId xmlns:p14="http://schemas.microsoft.com/office/powerpoint/2010/main" val="37071827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3D46D8-D477-313C-C626-344CEC992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Фонетико-фонологические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677714F-B9B3-88F0-4AC9-D2F7E9F968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r>
              <a:rPr lang="ru-RU" dirty="0"/>
              <a:t>Количество фонем в языках мира располагается в интервале от 10 до 81. «Фонологический минимум» – 10 фонем – отмечен в одном из индейских языков бассейна Амазонки. 81 фонема в одном из говоров абхазского языка. Среднее количество фонем – 40–50 единиц.</a:t>
            </a:r>
          </a:p>
          <a:p>
            <a:r>
              <a:rPr lang="ru-RU" dirty="0"/>
              <a:t>Консонантный минимум (имеется в каждом языке) составляют согласные 3 классов: 1 ) взрывные &lt;p&gt;, &lt;t&gt;, &lt;k&gt;; 2) фрикативный &lt;s&gt; или &lt;h&gt;; 3) сонорные: обязательно &lt;j&gt;, хотя бы один плавный &lt;r&gt; или &lt;l&gt;, хотя бы один носовой &lt;</a:t>
            </a:r>
            <a:r>
              <a:rPr lang="en-US" dirty="0"/>
              <a:t>m</a:t>
            </a:r>
            <a:r>
              <a:rPr lang="ru-RU" dirty="0"/>
              <a:t>&gt; или &lt;</a:t>
            </a:r>
            <a:r>
              <a:rPr lang="en-US" dirty="0"/>
              <a:t>n</a:t>
            </a:r>
            <a:r>
              <a:rPr lang="ru-RU" dirty="0"/>
              <a:t>&gt;, причем если имеется только один носовой, то это &lt;</a:t>
            </a:r>
            <a:r>
              <a:rPr lang="en-US" dirty="0"/>
              <a:t>n</a:t>
            </a:r>
            <a:r>
              <a:rPr lang="ru-RU" dirty="0"/>
              <a:t> &gt;.</a:t>
            </a:r>
          </a:p>
          <a:p>
            <a:r>
              <a:rPr lang="ru-RU" dirty="0"/>
              <a:t>В каждом языке есть слоги модели СГ, т. е. согласный + гласный (это оптимальная структура слога, с максимальными возможностями опознания и для согласного и для гласного).</a:t>
            </a:r>
          </a:p>
          <a:p>
            <a:r>
              <a:rPr lang="ru-RU" dirty="0"/>
              <a:t>Если в языке есть слоги модели СССГ, то есть и слоги модели ССГ (иначе говоря, слоги с 2 согласными подряд более обычны и часты, чем слоги с 3 согласными) (см. </a:t>
            </a:r>
            <a:r>
              <a:rPr lang="ru-RU" dirty="0" err="1"/>
              <a:t>Мечковская</a:t>
            </a:r>
            <a:r>
              <a:rPr lang="ru-RU" dirty="0"/>
              <a:t>, 2009:264–265). </a:t>
            </a:r>
          </a:p>
        </p:txBody>
      </p:sp>
    </p:spTree>
    <p:extLst>
      <p:ext uri="{BB962C8B-B14F-4D97-AF65-F5344CB8AC3E}">
        <p14:creationId xmlns:p14="http://schemas.microsoft.com/office/powerpoint/2010/main" val="296681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358097-59D8-10A8-F18E-59217128D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Критерии установления типологии</a:t>
            </a:r>
            <a:br>
              <a:rPr lang="ru-RU" dirty="0"/>
            </a:br>
            <a:r>
              <a:rPr lang="ru-RU" dirty="0"/>
              <a:t>фонологических систем двух языков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C0E2222-8DAE-54AC-1A44-FE811DCBC1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Количественные колебания фонемного инвентаря: </a:t>
            </a:r>
          </a:p>
          <a:p>
            <a:pPr marL="0" indent="0">
              <a:buNone/>
            </a:pPr>
            <a:r>
              <a:rPr lang="ru-RU" dirty="0"/>
              <a:t>в самоанском яз. 9 согласных фонем; </a:t>
            </a:r>
          </a:p>
          <a:p>
            <a:pPr marL="0" indent="0">
              <a:buNone/>
            </a:pPr>
            <a:r>
              <a:rPr lang="ru-RU" dirty="0"/>
              <a:t>в других – 60 и более (в абхазском яз.). </a:t>
            </a:r>
          </a:p>
          <a:p>
            <a:pPr marL="0" indent="0">
              <a:buNone/>
            </a:pPr>
            <a:r>
              <a:rPr lang="ru-RU" dirty="0"/>
              <a:t>в шведском – 17 простых гласных фонем, </a:t>
            </a:r>
          </a:p>
          <a:p>
            <a:pPr marL="0" indent="0">
              <a:buNone/>
            </a:pPr>
            <a:r>
              <a:rPr lang="ru-RU" dirty="0"/>
              <a:t>в итальянском – 7 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языки </a:t>
            </a:r>
            <a:r>
              <a:rPr lang="ru-RU" dirty="0" err="1"/>
              <a:t>консонантического</a:t>
            </a:r>
            <a:r>
              <a:rPr lang="ru-RU" dirty="0"/>
              <a:t> типа (русский, польский - 35 согласных, другие славянские); </a:t>
            </a:r>
          </a:p>
          <a:p>
            <a:pPr marL="0" indent="0">
              <a:buNone/>
            </a:pPr>
            <a:r>
              <a:rPr lang="ru-RU" dirty="0"/>
              <a:t>языки вокалического типа (словенский /21 согласный + 18 гласных/, сербохорватский /24 согласных + 18 гласных/).</a:t>
            </a:r>
          </a:p>
        </p:txBody>
      </p:sp>
    </p:spTree>
    <p:extLst>
      <p:ext uri="{BB962C8B-B14F-4D97-AF65-F5344CB8AC3E}">
        <p14:creationId xmlns:p14="http://schemas.microsoft.com/office/powerpoint/2010/main" val="924268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1404D8-BE6A-F911-0497-785E965B5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Морфологические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C194983-DBCB-70B6-4AD5-48F2C56C09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/>
              <a:t>Средняя протяженность некорневых морфем не больше, чем корневых. </a:t>
            </a:r>
          </a:p>
          <a:p>
            <a:r>
              <a:rPr lang="ru-RU" dirty="0"/>
              <a:t>Корневая морфема не может иметь нулевую форму выражения. </a:t>
            </a:r>
          </a:p>
          <a:p>
            <a:r>
              <a:rPr lang="ru-RU" dirty="0"/>
              <a:t>Во всех языках существует распределение лексики по грамматическим разрядам (частям речи). Однако при этом степень определенности, четкости классификации слов по частям речи существенно различна: больше в синтетических языках, меньше в аналитических и особенно изолирующих языках. </a:t>
            </a:r>
          </a:p>
          <a:p>
            <a:r>
              <a:rPr lang="ru-RU" dirty="0"/>
              <a:t>Основной оппозицией в грамматической классификации словаря является противопоставление имени и глагола. </a:t>
            </a:r>
          </a:p>
          <a:p>
            <a:r>
              <a:rPr lang="ru-RU" dirty="0"/>
              <a:t>В языках мира самой частой из именных категорий является категория числа. </a:t>
            </a:r>
          </a:p>
          <a:p>
            <a:r>
              <a:rPr lang="ru-RU" dirty="0"/>
              <a:t>В языках мира самой частой из глагольных категорий является категория времени. </a:t>
            </a:r>
          </a:p>
          <a:p>
            <a:r>
              <a:rPr lang="ru-RU" dirty="0"/>
              <a:t>Во всех языках есть местоимения. </a:t>
            </a:r>
          </a:p>
          <a:p>
            <a:r>
              <a:rPr lang="ru-RU" dirty="0"/>
              <a:t>У неединственных чисел форм словоизменения меньше, чем у единственного числа; одна из конкретизирующих универсалий: если имеется оппозиция по роду во множественном числе, то эта же оппозиция проводится и в формах единственного числа.</a:t>
            </a:r>
          </a:p>
        </p:txBody>
      </p:sp>
    </p:spTree>
    <p:extLst>
      <p:ext uri="{BB962C8B-B14F-4D97-AF65-F5344CB8AC3E}">
        <p14:creationId xmlns:p14="http://schemas.microsoft.com/office/powerpoint/2010/main" val="14435434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A10E1C-5346-F06B-21A2-2175C81B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Сравним части речи в русском и английском языках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773588B-CD35-BF09-B8E9-8422A0F71B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Имя существительное в русском языке характеризуется наличием трех грамматических категорий: 1) категории падежа, выраженной парадигмой склонения, состоящей из шести падежей; 2) категории числа, состоящей из двух чисел – единственного и множественного; 3) категории грамматического рода, представляющей три рода – мужской, женский и средний, имеющие соответствующее морфологическое выражение. </a:t>
            </a:r>
            <a:endParaRPr lang="en-US" dirty="0"/>
          </a:p>
          <a:p>
            <a:r>
              <a:rPr lang="ru-RU" dirty="0"/>
              <a:t>В отличие от русского, имя существительное в английском языке характеризуется наличием двух грамматических категорий: 1) категории числа, состоящей из двух чисел – единственного и множественного; 2) категории </a:t>
            </a:r>
            <a:r>
              <a:rPr lang="ru-RU" dirty="0" err="1"/>
              <a:t>детерминативности</a:t>
            </a:r>
            <a:r>
              <a:rPr lang="ru-RU" dirty="0"/>
              <a:t> (определенности – неопределенности), выраженной артиклями в препозиции.</a:t>
            </a:r>
          </a:p>
        </p:txBody>
      </p:sp>
    </p:spTree>
    <p:extLst>
      <p:ext uri="{BB962C8B-B14F-4D97-AF65-F5344CB8AC3E}">
        <p14:creationId xmlns:p14="http://schemas.microsoft.com/office/powerpoint/2010/main" val="8877922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A10E1C-5346-F06B-21A2-2175C81B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Сравним части речи в русском и английском языках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773588B-CD35-BF09-B8E9-8422A0F71B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2344" y="1484784"/>
            <a:ext cx="10515600" cy="4823941"/>
          </a:xfrm>
        </p:spPr>
        <p:txBody>
          <a:bodyPr/>
          <a:lstStyle/>
          <a:p>
            <a:r>
              <a:rPr lang="ru-RU" dirty="0"/>
              <a:t>Имя прилагательное</a:t>
            </a:r>
          </a:p>
        </p:txBody>
      </p:sp>
    </p:spTree>
    <p:extLst>
      <p:ext uri="{BB962C8B-B14F-4D97-AF65-F5344CB8AC3E}">
        <p14:creationId xmlns:p14="http://schemas.microsoft.com/office/powerpoint/2010/main" val="302853495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14C534DC-7E07-8A44-E3D8-4E332B51BB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4832896"/>
              </p:ext>
            </p:extLst>
          </p:nvPr>
        </p:nvGraphicFramePr>
        <p:xfrm>
          <a:off x="479376" y="719666"/>
          <a:ext cx="11017224" cy="564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08612">
                  <a:extLst>
                    <a:ext uri="{9D8B030D-6E8A-4147-A177-3AD203B41FA5}">
                      <a16:colId xmlns:a16="http://schemas.microsoft.com/office/drawing/2014/main" val="1920956274"/>
                    </a:ext>
                  </a:extLst>
                </a:gridCol>
                <a:gridCol w="5508612">
                  <a:extLst>
                    <a:ext uri="{9D8B030D-6E8A-4147-A177-3AD203B41FA5}">
                      <a16:colId xmlns:a16="http://schemas.microsoft.com/office/drawing/2014/main" val="882879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009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600" dirty="0"/>
                        <a:t>1) категории вида, выраженной морфологическими формами несовершенного и совершенного вида;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4) категория вида, представленная формами двух видов – общего вида и длительного вида;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1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600" dirty="0"/>
                        <a:t>2) категории времени, находящей свое выражение в формах пяти времен – трех форм времени несовершенного и двух форм совершенного вида;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arenR"/>
                      </a:pPr>
                      <a:r>
                        <a:rPr lang="ru-RU" sz="1600" dirty="0"/>
                        <a:t>категория времени, выраженная тремя формами времени – настоящим, прошедшим и будущим; </a:t>
                      </a:r>
                    </a:p>
                    <a:p>
                      <a:pPr marL="342900" indent="-342900">
                        <a:buAutoNum type="arabicParenR"/>
                      </a:pPr>
                      <a:r>
                        <a:rPr lang="ru-RU" sz="1600" dirty="0"/>
                        <a:t>категория временной отнесенности, представленная формами перфекта;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1258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600" dirty="0"/>
                        <a:t>3) категории залога, имеющей морфологическое выражение в виде форм действительного, возвратно-среднего и страдательного залога;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3) категория залога, имеющая морфологическое выражение в виде форм действительного и страдательного залога;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5310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600" dirty="0"/>
                        <a:t>4) категории наклонения, представленной формами трех наклонений – изъявительного, повелительного и сослагательного или </a:t>
                      </a:r>
                      <a:r>
                        <a:rPr lang="ru-RU" sz="1600" dirty="0" err="1"/>
                        <a:t>условножелательного</a:t>
                      </a:r>
                      <a:r>
                        <a:rPr lang="ru-RU" sz="1600" dirty="0"/>
                        <a:t>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2) категория наклонения, представленная шестью морфологически выраженными формами наклонений – сослагательного II предположительного и условного;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136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600" dirty="0"/>
                        <a:t>5) категории лица, выраженной личными окончаниями;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6) категория лица, выраженная в настоящем времени морфемой -(e)s и нулевыми морфемами в других лицах;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8095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600" dirty="0"/>
                        <a:t>6) категории числа, выраженной личными окончаниями;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7) категория числа.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299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600" dirty="0"/>
                        <a:t>7) категории грамматического рода в формах единственного числа прошедшего времени.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18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675978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F21F30-D73D-1DE9-53E4-6001634A1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Синтаксические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6150492-FB07-A0DB-6F64-CD6C9C5B5E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ru-RU" dirty="0"/>
              <a:t>Во всех языках так или иначе различаются тема и рема сообщения. </a:t>
            </a:r>
            <a:endParaRPr lang="en-US" dirty="0"/>
          </a:p>
          <a:p>
            <a:pPr marL="457200" indent="-457200">
              <a:buAutoNum type="arabicPeriod"/>
            </a:pPr>
            <a:r>
              <a:rPr lang="ru-RU" dirty="0"/>
              <a:t>В каждом языке существует сочинительная связь. </a:t>
            </a:r>
            <a:endParaRPr lang="en-US" dirty="0"/>
          </a:p>
          <a:p>
            <a:pPr marL="457200" indent="-457200">
              <a:buAutoNum type="arabicPeriod"/>
            </a:pPr>
            <a:r>
              <a:rPr lang="ru-RU" dirty="0"/>
              <a:t>В любом языке имеются союзы. </a:t>
            </a:r>
            <a:endParaRPr lang="en-US" dirty="0"/>
          </a:p>
          <a:p>
            <a:pPr marL="457200" indent="-457200">
              <a:buAutoNum type="arabicPeriod"/>
            </a:pPr>
            <a:r>
              <a:rPr lang="ru-RU" dirty="0"/>
              <a:t>В повествовательных предложениях с именным субъектом и именным объектом почти всегда имеет место такой порядок слов, при котором субъект предшествует объекту. </a:t>
            </a:r>
            <a:endParaRPr lang="en-US" dirty="0"/>
          </a:p>
          <a:p>
            <a:pPr marL="457200" indent="-457200">
              <a:buAutoNum type="arabicPeriod"/>
            </a:pPr>
            <a:r>
              <a:rPr lang="ru-RU" dirty="0"/>
              <a:t>В каждом языке существует инверсия (непрямой порядок слов) как способ логического или эмоционального выделения части содержания (из сформулированных Б.А. Успенским универсалий, относящихся к речи). </a:t>
            </a:r>
            <a:endParaRPr lang="en-US" dirty="0"/>
          </a:p>
          <a:p>
            <a:pPr marL="457200" indent="-457200">
              <a:buAutoNum type="arabicPeriod"/>
            </a:pPr>
            <a:r>
              <a:rPr lang="ru-RU" dirty="0"/>
              <a:t>Во всех языках имеются синтаксические конструкции сравнения.</a:t>
            </a:r>
          </a:p>
        </p:txBody>
      </p:sp>
    </p:spTree>
    <p:extLst>
      <p:ext uri="{BB962C8B-B14F-4D97-AF65-F5344CB8AC3E}">
        <p14:creationId xmlns:p14="http://schemas.microsoft.com/office/powerpoint/2010/main" val="21912263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826541-7ADA-02E5-CC58-770EB4825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Лексические и лексико-семантические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B927787-451C-6EBE-9A90-26595F82A0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Говоря об обозначениях и группах обозначений, которые есть во всех языках, то в любом языке имеются слова, которые называют человека (мужчина, женщина, дети, сестра, брат, родители...), названия частей тела, дня и ночи, земли и неба, солнца и луны, воды и огня, важнейших животных и растений, важнейших действий (есть, пить, делать, говорить, спать...), признаков (большой, много, холодный...) и характеристик (хороший, злой...)</a:t>
            </a:r>
          </a:p>
        </p:txBody>
      </p:sp>
    </p:spTree>
    <p:extLst>
      <p:ext uri="{BB962C8B-B14F-4D97-AF65-F5344CB8AC3E}">
        <p14:creationId xmlns:p14="http://schemas.microsoft.com/office/powerpoint/2010/main" val="80314845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26DD64-EB71-F0D8-03DA-71145BF35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Лексико-семантические универсалии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33EF257-30D1-B3CA-CE4A-F47DDCD079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ru-RU" dirty="0"/>
              <a:t>В любом языке обозначения абстрактных понятий восходят к обозначениям конкретных предметов (русск. степень, ступень и термин ритмики стопа восходят к индоевропейскому *</a:t>
            </a:r>
            <a:r>
              <a:rPr lang="ru-RU" dirty="0" err="1"/>
              <a:t>step</a:t>
            </a:r>
            <a:r>
              <a:rPr lang="ru-RU" dirty="0"/>
              <a:t>-/*</a:t>
            </a:r>
            <a:r>
              <a:rPr lang="ru-RU" dirty="0" err="1"/>
              <a:t>stob</a:t>
            </a:r>
            <a:r>
              <a:rPr lang="ru-RU" dirty="0"/>
              <a:t> – 'след ноги, шаг'; мука связано с мука). </a:t>
            </a:r>
            <a:endParaRPr lang="en-US" dirty="0"/>
          </a:p>
          <a:p>
            <a:pPr marL="457200" indent="-457200">
              <a:buAutoNum type="arabicPeriod"/>
            </a:pPr>
            <a:r>
              <a:rPr lang="ru-RU" dirty="0"/>
              <a:t>Обозначения эмоций и эмоциональных состоянии восходят к обозначениям физических и физиологических ощущений (ср. родство слов в русском языке: горе – горький; грусть–груз, грузный; печаль – печет: тоска –тошно; стыд – стужа и др.) </a:t>
            </a:r>
            <a:endParaRPr lang="en-US" dirty="0"/>
          </a:p>
          <a:p>
            <a:pPr marL="457200" indent="-457200">
              <a:buAutoNum type="arabicPeriod"/>
            </a:pPr>
            <a:r>
              <a:rPr lang="ru-RU" dirty="0"/>
              <a:t>Во многих языках основные обозначения рельефа восходят к обозначениям частей человеческого тела (горный хребет, устье и рукав реки, подошва и подножие горы, Обская губа, жерло вулкана, обочина, Лысая гора, и т.д.). </a:t>
            </a:r>
            <a:endParaRPr lang="en-US" dirty="0"/>
          </a:p>
          <a:p>
            <a:pPr marL="457200" indent="-457200">
              <a:buAutoNum type="arabicPeriod"/>
            </a:pPr>
            <a:r>
              <a:rPr lang="ru-RU" dirty="0"/>
              <a:t>Во всех языках имеет место переносное (метафорическое или метонимическое) употребление значений слов. </a:t>
            </a:r>
            <a:endParaRPr lang="en-US" dirty="0"/>
          </a:p>
          <a:p>
            <a:pPr marL="457200" indent="-457200">
              <a:buAutoNum type="arabicPeriod"/>
            </a:pPr>
            <a:r>
              <a:rPr lang="ru-RU" dirty="0"/>
              <a:t>Во всех языках имеются фразеологические обороты, т. е. относительно воспроизводимые сочетания слов (иногда обладающие чертами идиоматичности), используемые в функции отдельного слова. </a:t>
            </a:r>
          </a:p>
        </p:txBody>
      </p:sp>
    </p:spTree>
    <p:extLst>
      <p:ext uri="{BB962C8B-B14F-4D97-AF65-F5344CB8AC3E}">
        <p14:creationId xmlns:p14="http://schemas.microsoft.com/office/powerpoint/2010/main" val="19463978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8CDA82-75E2-C069-D768-240728EEA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B51B7E7-4115-78EB-9C0F-3BDF78A497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10000"/>
          </a:bodyPr>
          <a:lstStyle/>
          <a:p>
            <a:r>
              <a:rPr lang="ru-RU" dirty="0"/>
              <a:t>Ярким примером антропоморфного видения мира могут служить обозначения частей рельефа: в самых разных языках соответствующие названия восходят к названиям частей тела человека, ср27 .: горный хребет, устье и рукав реки, подошва и подножие горы, перешеек, губа 'название морских далеко вдающихся в сушу заливов и бухт на севере' (напр., Обская губа, Онежская губа), бровка 'край канавы, кювета или обочины дороги1 , жерло (родственно слову горло) вулкана, обочина (от бок), нос (обозначение мыса в географических названиях на севере Евразии, например, Канин нос)', ср. также в географических названиях: Лысая Гора, Морское Око (польск. </a:t>
            </a:r>
            <a:r>
              <a:rPr lang="ru-RU" dirty="0" err="1"/>
              <a:t>Morskie</a:t>
            </a:r>
            <a:r>
              <a:rPr lang="ru-RU" dirty="0"/>
              <a:t> О/со— озеро в Татрах); </a:t>
            </a:r>
            <a:r>
              <a:rPr lang="ru-RU" dirty="0" err="1"/>
              <a:t>англ</a:t>
            </a:r>
            <a:r>
              <a:rPr lang="ru-RU" dirty="0"/>
              <a:t>, </a:t>
            </a:r>
            <a:r>
              <a:rPr lang="ru-RU" dirty="0" err="1"/>
              <a:t>ridge</a:t>
            </a:r>
            <a:r>
              <a:rPr lang="ru-RU" dirty="0"/>
              <a:t>— гребень горы и хребет; </a:t>
            </a:r>
            <a:r>
              <a:rPr lang="ru-RU" dirty="0" err="1"/>
              <a:t>mouth</a:t>
            </a:r>
            <a:r>
              <a:rPr lang="ru-RU" dirty="0"/>
              <a:t> — рот, уста; устье (реки); вход (в гавань, пещеру, шахту); </a:t>
            </a:r>
            <a:r>
              <a:rPr lang="ru-RU" dirty="0" err="1"/>
              <a:t>foot</a:t>
            </a:r>
            <a:r>
              <a:rPr lang="ru-RU" dirty="0"/>
              <a:t> — ступня, нога; основание, опора, подножие, подошва; </a:t>
            </a:r>
            <a:r>
              <a:rPr lang="ru-RU" dirty="0" err="1"/>
              <a:t>arm</a:t>
            </a:r>
            <a:r>
              <a:rPr lang="ru-RU" dirty="0"/>
              <a:t>— рука, </a:t>
            </a:r>
            <a:r>
              <a:rPr lang="ru-RU" dirty="0" err="1"/>
              <a:t>arm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a </a:t>
            </a:r>
            <a:r>
              <a:rPr lang="ru-RU" dirty="0" err="1"/>
              <a:t>river</a:t>
            </a:r>
            <a:r>
              <a:rPr lang="ru-RU" dirty="0"/>
              <a:t>— рукав реки; </a:t>
            </a:r>
            <a:r>
              <a:rPr lang="ru-RU" dirty="0" err="1"/>
              <a:t>eye</a:t>
            </a:r>
            <a:r>
              <a:rPr lang="ru-RU" dirty="0"/>
              <a:t>— глаз, око; устье шахты; </a:t>
            </a:r>
            <a:r>
              <a:rPr lang="ru-RU" dirty="0" err="1"/>
              <a:t>neck</a:t>
            </a:r>
            <a:r>
              <a:rPr lang="ru-RU" dirty="0"/>
              <a:t>— шея; перешеек, коса, узкий пролив; </a:t>
            </a:r>
            <a:r>
              <a:rPr lang="ru-RU" dirty="0" err="1"/>
              <a:t>head</a:t>
            </a:r>
            <a:r>
              <a:rPr lang="ru-RU" dirty="0"/>
              <a:t> — 27 В иллюстрации ограничимся примерами из русского и английского языков. 42 Часть первая. Структурная типология языков голова; мыс; исток реки; </a:t>
            </a:r>
            <a:r>
              <a:rPr lang="ru-RU" dirty="0" err="1"/>
              <a:t>head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a </a:t>
            </a:r>
            <a:r>
              <a:rPr lang="ru-RU" dirty="0" err="1"/>
              <a:t>mountain</a:t>
            </a:r>
            <a:r>
              <a:rPr lang="ru-RU" dirty="0"/>
              <a:t>— вершина горы; </a:t>
            </a:r>
            <a:r>
              <a:rPr lang="ru-RU" dirty="0" err="1"/>
              <a:t>back</a:t>
            </a:r>
            <a:r>
              <a:rPr lang="ru-RU" dirty="0"/>
              <a:t>— спина; гребень (волны, холма); </a:t>
            </a:r>
            <a:r>
              <a:rPr lang="ru-RU" dirty="0" err="1"/>
              <a:t>throat</a:t>
            </a:r>
            <a:r>
              <a:rPr lang="ru-RU" dirty="0"/>
              <a:t>— горло, глотка; узкий проход, узкое отверстие, жерло вулкана; </a:t>
            </a:r>
            <a:r>
              <a:rPr lang="ru-RU" dirty="0" err="1"/>
              <a:t>brow</a:t>
            </a:r>
            <a:r>
              <a:rPr lang="ru-RU" dirty="0"/>
              <a:t>— бровь; выступ (скалы), кромка уступа, бровка. Рассмотренная метафоричность — явление не только широко распространенное, но и живое, продуктивное. Например, относительно недавно в разных языках слова со значением 'легкое (орган дыхания)' развили значение 'массивы зеленых насаждений; парки, скверы', ср. русск. легкие города , англ. </a:t>
            </a:r>
            <a:r>
              <a:rPr lang="ru-RU" dirty="0" err="1"/>
              <a:t>the</a:t>
            </a:r>
            <a:r>
              <a:rPr lang="ru-RU" dirty="0"/>
              <a:t> </a:t>
            </a:r>
            <a:r>
              <a:rPr lang="ru-RU" dirty="0" err="1"/>
              <a:t>lungs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London и т.п.</a:t>
            </a:r>
          </a:p>
        </p:txBody>
      </p:sp>
    </p:spTree>
    <p:extLst>
      <p:ext uri="{BB962C8B-B14F-4D97-AF65-F5344CB8AC3E}">
        <p14:creationId xmlns:p14="http://schemas.microsoft.com/office/powerpoint/2010/main" val="267770392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716E6E-C664-8885-436F-DCF75F531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Домашнее задание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8EEAD0C-516D-D89C-D9E4-FBC7B01141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https://nordvind.ucoz.net/library/Linguistics/teach-ys-books/euskara.pdf</a:t>
            </a:r>
            <a:r>
              <a:rPr lang="ru-RU" dirty="0"/>
              <a:t> 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На материале учебника, дайте характеристику баскскому языку с точки зрения: </a:t>
            </a:r>
          </a:p>
          <a:p>
            <a:r>
              <a:rPr lang="ru-RU" dirty="0"/>
              <a:t>Фонетико-фонологической типологии (здесь можно послушать и сделать некоторые выводы </a:t>
            </a:r>
            <a:r>
              <a:rPr lang="en-US" dirty="0">
                <a:hlinkClick r:id="rId3"/>
              </a:rPr>
              <a:t>https://www.17-minute-languages.com/ru/%D1%83%D1%87%D0%B8%D1%82%D1%8C-%D0%B1%D0%B0%D1%81%D0%BA%D1%81%D0%BA%D0%B8%D0%B9/</a:t>
            </a:r>
            <a:r>
              <a:rPr lang="ru-RU" dirty="0"/>
              <a:t> </a:t>
            </a:r>
          </a:p>
          <a:p>
            <a:r>
              <a:rPr lang="ru-RU" dirty="0"/>
              <a:t>Морфологической типологии</a:t>
            </a:r>
          </a:p>
          <a:p>
            <a:r>
              <a:rPr lang="ru-RU" dirty="0"/>
              <a:t>Синтаксической типологии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Приведите примеры</a:t>
            </a:r>
          </a:p>
        </p:txBody>
      </p:sp>
    </p:spTree>
    <p:extLst>
      <p:ext uri="{BB962C8B-B14F-4D97-AF65-F5344CB8AC3E}">
        <p14:creationId xmlns:p14="http://schemas.microsoft.com/office/powerpoint/2010/main" val="409367393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E41988-6A75-0EF5-A4B5-ADED32313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Полезные ссылки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DEBEA0D-BAC7-69DB-866E-90B885E14F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8000"/>
                </a:solidFill>
                <a:effectLst/>
              </a:rPr>
              <a:t>Индоевропейские языки </a:t>
            </a:r>
            <a:r>
              <a:rPr lang="en-US" b="0" i="0" dirty="0">
                <a:solidFill>
                  <a:srgbClr val="008000"/>
                </a:solidFill>
                <a:effectLst/>
                <a:hlinkClick r:id="rId2"/>
              </a:rPr>
              <a:t>http://homepages.tversu.ru/%7Eips/Indoeuropean.htm</a:t>
            </a:r>
            <a:r>
              <a:rPr lang="ru-RU" b="0" i="0" dirty="0">
                <a:solidFill>
                  <a:srgbClr val="008000"/>
                </a:solidFill>
                <a:effectLst/>
              </a:rPr>
              <a:t> </a:t>
            </a:r>
          </a:p>
          <a:p>
            <a:r>
              <a:rPr lang="ru-RU" dirty="0">
                <a:solidFill>
                  <a:srgbClr val="008000"/>
                </a:solidFill>
              </a:rPr>
              <a:t>Неиндоевропейские языки </a:t>
            </a:r>
            <a:r>
              <a:rPr lang="en-US" dirty="0">
                <a:solidFill>
                  <a:srgbClr val="008000"/>
                </a:solidFill>
                <a:hlinkClick r:id="rId3"/>
              </a:rPr>
              <a:t>http://homepages.tversu.ru/%7Eips/NonIndoeuropean.htm</a:t>
            </a:r>
            <a:r>
              <a:rPr lang="ru-RU" dirty="0">
                <a:solidFill>
                  <a:srgbClr val="008000"/>
                </a:solidFill>
              </a:rPr>
              <a:t> </a:t>
            </a:r>
          </a:p>
          <a:p>
            <a:r>
              <a:rPr lang="ru-RU" dirty="0">
                <a:solidFill>
                  <a:srgbClr val="008000"/>
                </a:solidFill>
              </a:rPr>
              <a:t>Учебники по языкам мира </a:t>
            </a:r>
            <a:r>
              <a:rPr lang="en-US" b="1" i="0" dirty="0">
                <a:solidFill>
                  <a:srgbClr val="000000"/>
                </a:solidFill>
                <a:effectLst/>
                <a:hlinkClick r:id="rId4"/>
              </a:rPr>
              <a:t>http://homepages.tversu.ru/%7Eips/GramOnline.htm</a:t>
            </a:r>
            <a:r>
              <a:rPr lang="ru-RU" b="1" i="0" dirty="0">
                <a:solidFill>
                  <a:srgbClr val="000000"/>
                </a:solidFill>
                <a:effectLst/>
              </a:rPr>
              <a:t> </a:t>
            </a:r>
          </a:p>
          <a:p>
            <a:r>
              <a:rPr lang="ru-RU" dirty="0"/>
              <a:t>Рыбаков Михаил Анатольевич Задачи, методы и Актуальные проблемы типологической лингвистики // Вестник РУДН. Серия: Лингвистика. 2006. №8. URL: https://cyberleninka.ru/article/n/zadachi-metody-i-aktualnye-problemy-tipologicheskoy-lingvistiki (дата обращения: 23.03.2025).</a:t>
            </a:r>
          </a:p>
        </p:txBody>
      </p:sp>
    </p:spTree>
    <p:extLst>
      <p:ext uri="{BB962C8B-B14F-4D97-AF65-F5344CB8AC3E}">
        <p14:creationId xmlns:p14="http://schemas.microsoft.com/office/powerpoint/2010/main" val="3571294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3C027B-5F60-AF71-056F-A4CE1E3E3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Вокалические и консонантные языки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67CA45E-54E0-67DB-E093-29577ACC1D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В силу артикуляционно-физиологических причин, в языках мира </a:t>
            </a:r>
            <a:r>
              <a:rPr lang="ru-RU" b="1" dirty="0"/>
              <a:t>гласных </a:t>
            </a:r>
            <a:r>
              <a:rPr lang="ru-RU" b="1" dirty="0" err="1"/>
              <a:t>звукотипов</a:t>
            </a:r>
            <a:r>
              <a:rPr lang="ru-RU" b="1" dirty="0"/>
              <a:t> в целом меньше, чем согласных</a:t>
            </a:r>
            <a:r>
              <a:rPr lang="ru-RU" dirty="0"/>
              <a:t>. Поэтому даже в максимально вокалических языках количество гласных все-таки </a:t>
            </a:r>
            <a:r>
              <a:rPr lang="ru-RU" b="1" dirty="0"/>
              <a:t>не превышает 50% </a:t>
            </a:r>
            <a:r>
              <a:rPr lang="ru-RU" dirty="0"/>
              <a:t>от общего числа фонем, в то время как количество согласных в консонантных языках может достигать 98% всего фонемного инвентаря. </a:t>
            </a:r>
          </a:p>
          <a:p>
            <a:r>
              <a:rPr lang="ru-RU" dirty="0"/>
              <a:t>Ярким примером предельно вокалического языка может служить </a:t>
            </a:r>
            <a:r>
              <a:rPr lang="ru-RU" b="1" dirty="0"/>
              <a:t>датский язык</a:t>
            </a:r>
            <a:r>
              <a:rPr lang="ru-RU" dirty="0"/>
              <a:t>, в котором гласных (включая дифтонги) даже больше, чем согласных (23 гласных при 20 согласных, т.е. 53,5% от общего количества фонем). К вокалическим языкам относятся также английский, немецкий, французский, причем французский язык, в сравнении с другими романскими языками, имеет самый ослабленный консонантизм. </a:t>
            </a:r>
          </a:p>
          <a:p>
            <a:r>
              <a:rPr lang="ru-RU" dirty="0"/>
              <a:t>В класс консонантных языков входят большинство славянских языков, арабский язык, иврит, персидский, почти все иберийско-кавказские языки, «атлантическая» группа индейских языков (языки коренного населения Северной Америки) и др.</a:t>
            </a:r>
          </a:p>
        </p:txBody>
      </p:sp>
    </p:spTree>
    <p:extLst>
      <p:ext uri="{BB962C8B-B14F-4D97-AF65-F5344CB8AC3E}">
        <p14:creationId xmlns:p14="http://schemas.microsoft.com/office/powerpoint/2010/main" val="4103805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EFA531D-F4E5-9252-C1A8-8F9BC7D6A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616" y="188640"/>
            <a:ext cx="9605569" cy="6183585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E780201-DB0A-9182-4DD9-E92C90399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8800"/>
            <a:ext cx="2545457" cy="302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024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CC6268-C448-0EB3-D4FA-A36759C1B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Вокализм и консонантизм в славянских языках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DA91923-3216-ABE5-5AE8-247B9ABF73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Самые консонантные из славянских языков — польский и русский. По подсчетам в польском языке согласные составляют 87% фонем, в русском— 82%. </a:t>
            </a:r>
          </a:p>
          <a:p>
            <a:r>
              <a:rPr lang="ru-RU" dirty="0"/>
              <a:t>Радикально вокалические славянские языки— это словенский, сербский, хорватский и кашубский (гласные составляют около 50% от общего числа фонем). </a:t>
            </a:r>
          </a:p>
          <a:p>
            <a:r>
              <a:rPr lang="ru-RU" dirty="0"/>
              <a:t>Из двух восточнославянских языков — белорусского и русского — белорусский в большей мере вокалический язык, что связано с наличием полугласного [у], выступающего как аллофон фонем и : [</a:t>
            </a:r>
            <a:r>
              <a:rPr lang="ru-RU" dirty="0" err="1"/>
              <a:t>траука</a:t>
            </a:r>
            <a:r>
              <a:rPr lang="ru-RU" dirty="0"/>
              <a:t>], [</a:t>
            </a:r>
            <a:r>
              <a:rPr lang="ru-RU" dirty="0" err="1"/>
              <a:t>воук</a:t>
            </a:r>
            <a:r>
              <a:rPr lang="ru-RU" dirty="0"/>
              <a:t>] в соответствии с русск. [</a:t>
            </a:r>
            <a:r>
              <a:rPr lang="ru-RU" dirty="0" err="1"/>
              <a:t>трйфка</a:t>
            </a:r>
            <a:r>
              <a:rPr lang="ru-RU" dirty="0"/>
              <a:t>], [волк].</a:t>
            </a:r>
          </a:p>
        </p:txBody>
      </p:sp>
    </p:spTree>
    <p:extLst>
      <p:ext uri="{BB962C8B-B14F-4D97-AF65-F5344CB8AC3E}">
        <p14:creationId xmlns:p14="http://schemas.microsoft.com/office/powerpoint/2010/main" val="3350128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26D0B6-1224-CD24-2E40-3F217490A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Качественные различия в фонемном инвентаре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031BF44-2EEF-A652-72B3-A1609E2677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dirty="0"/>
              <a:t>в английском, башкирском, новогреческом, литературном арабском 2 интердентальные фонемы [ð, θ], </a:t>
            </a:r>
          </a:p>
          <a:p>
            <a:r>
              <a:rPr lang="ru-RU" dirty="0"/>
              <a:t>в датском только [ð]; </a:t>
            </a:r>
          </a:p>
          <a:p>
            <a:r>
              <a:rPr lang="ru-RU" dirty="0"/>
              <a:t>в русском, украинском, узбекском, грузинском, белорусском система гласных представлена небольшим числом гласных фонем, не имеющих коррелятов </a:t>
            </a:r>
          </a:p>
          <a:p>
            <a:r>
              <a:rPr lang="ru-RU" dirty="0"/>
              <a:t>в противоположность им корреляция долгий – краткий гласный в санскрите, арабском, некоторых германских языках</a:t>
            </a:r>
          </a:p>
        </p:txBody>
      </p:sp>
    </p:spTree>
    <p:extLst>
      <p:ext uri="{BB962C8B-B14F-4D97-AF65-F5344CB8AC3E}">
        <p14:creationId xmlns:p14="http://schemas.microsoft.com/office/powerpoint/2010/main" val="230512321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imes New Roman/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3825</TotalTime>
  <Words>5832</Words>
  <Application>Microsoft Office PowerPoint</Application>
  <PresentationFormat>Широкоэкранный</PresentationFormat>
  <Paragraphs>328</Paragraphs>
  <Slides>59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59</vt:i4>
      </vt:variant>
    </vt:vector>
  </HeadingPairs>
  <TitlesOfParts>
    <vt:vector size="62" baseType="lpstr">
      <vt:lpstr>Arial</vt:lpstr>
      <vt:lpstr>Times New Roman</vt:lpstr>
      <vt:lpstr>Тема Office</vt:lpstr>
      <vt:lpstr>Типологический метод в лингвистике</vt:lpstr>
      <vt:lpstr>Фонетико-фонологическая и просодическая типология</vt:lpstr>
      <vt:lpstr>Фонетико-фонологическая и просодическая типология</vt:lpstr>
      <vt:lpstr>Угадай язык</vt:lpstr>
      <vt:lpstr>Критерии установления типологии фонологических систем двух языков</vt:lpstr>
      <vt:lpstr>Вокалические и консонантные языки</vt:lpstr>
      <vt:lpstr>Презентация PowerPoint</vt:lpstr>
      <vt:lpstr>Вокализм и консонантизм в славянских языках</vt:lpstr>
      <vt:lpstr>Качественные различия в фонемном инвентаре</vt:lpstr>
      <vt:lpstr>Корреляции</vt:lpstr>
      <vt:lpstr>Дифференциальные признаки фонем</vt:lpstr>
      <vt:lpstr>Типы звуковых цепей</vt:lpstr>
      <vt:lpstr>Слоговые и неслоговые (фонемные) языки</vt:lpstr>
      <vt:lpstr>Слоговые и неслоговые (фонемные) языки</vt:lpstr>
      <vt:lpstr>Правила деления на слоги?</vt:lpstr>
      <vt:lpstr>Тонические и атональные языки</vt:lpstr>
      <vt:lpstr>Тонические и атональные языки</vt:lpstr>
      <vt:lpstr>Морфологическая типология</vt:lpstr>
      <vt:lpstr>Аналитические языки</vt:lpstr>
      <vt:lpstr>Синтетические языки</vt:lpstr>
      <vt:lpstr>Синтетические и аналитические языки</vt:lpstr>
      <vt:lpstr>Синтетические и аналитические языки</vt:lpstr>
      <vt:lpstr>Агглютинация и фузия в аналитических и синтетических языках</vt:lpstr>
      <vt:lpstr>Синтаксическая типология</vt:lpstr>
      <vt:lpstr>Отношения субъект-предикат-объект</vt:lpstr>
      <vt:lpstr>Отношения субъект-предикат-объект</vt:lpstr>
      <vt:lpstr>Синтаксическая функция именных конституентов</vt:lpstr>
      <vt:lpstr>Языки номинативного строя</vt:lpstr>
      <vt:lpstr>Номинативные языки</vt:lpstr>
      <vt:lpstr>Языки эргативного строя</vt:lpstr>
      <vt:lpstr>Эргативный строй</vt:lpstr>
      <vt:lpstr>Языки активного строя</vt:lpstr>
      <vt:lpstr>Языки активного строя</vt:lpstr>
      <vt:lpstr>Языки классного строя</vt:lpstr>
      <vt:lpstr>Языки нейтрального строя</vt:lpstr>
      <vt:lpstr>Качественная, сериальная и количественная типология</vt:lpstr>
      <vt:lpstr>Универсалии в языке</vt:lpstr>
      <vt:lpstr>Универсалии в языке</vt:lpstr>
      <vt:lpstr>Метод универсалий</vt:lpstr>
      <vt:lpstr>Абсолютные и статистические универсалии</vt:lpstr>
      <vt:lpstr>Универсалии в контрастивной лингвистике</vt:lpstr>
      <vt:lpstr>Грамматические универсалии</vt:lpstr>
      <vt:lpstr>Грамматические универсалии</vt:lpstr>
      <vt:lpstr>Грамматические универсалии</vt:lpstr>
      <vt:lpstr>Семиотические универсалии</vt:lpstr>
      <vt:lpstr>Языковые и речевые (психолингвистические) универсалии</vt:lpstr>
      <vt:lpstr>Психолингвистические универсалии</vt:lpstr>
      <vt:lpstr>Психолингвистические универсальные гендерные</vt:lpstr>
      <vt:lpstr>Фонетико-фонологические универсалии</vt:lpstr>
      <vt:lpstr>Морфологические универсалии</vt:lpstr>
      <vt:lpstr>Сравним части речи в русском и английском языках</vt:lpstr>
      <vt:lpstr>Сравним части речи в русском и английском языках</vt:lpstr>
      <vt:lpstr>Презентация PowerPoint</vt:lpstr>
      <vt:lpstr>Синтаксические универсалии</vt:lpstr>
      <vt:lpstr>Лексические и лексико-семантические универсалии</vt:lpstr>
      <vt:lpstr>Лексико-семантические универсалии</vt:lpstr>
      <vt:lpstr>Презентация PowerPoint</vt:lpstr>
      <vt:lpstr>Домашнее задание</vt:lpstr>
      <vt:lpstr>Полезные ссылки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Апакина Людмила Вячеславовна</dc:creator>
  <cp:lastModifiedBy>Апакина Людмила Вячеславовна</cp:lastModifiedBy>
  <cp:revision>15</cp:revision>
  <dcterms:created xsi:type="dcterms:W3CDTF">2025-03-23T07:38:57Z</dcterms:created>
  <dcterms:modified xsi:type="dcterms:W3CDTF">2025-04-08T15:03:35Z</dcterms:modified>
</cp:coreProperties>
</file>

<file path=docProps/thumbnail.jpeg>
</file>